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717" r:id="rId1"/>
  </p:sldMasterIdLst>
  <p:sldIdLst>
    <p:sldId id="256" r:id="rId2"/>
    <p:sldId id="258" r:id="rId3"/>
    <p:sldId id="261" r:id="rId4"/>
    <p:sldId id="263" r:id="rId5"/>
    <p:sldId id="264" r:id="rId6"/>
    <p:sldId id="288" r:id="rId7"/>
    <p:sldId id="292" r:id="rId8"/>
    <p:sldId id="293" r:id="rId9"/>
    <p:sldId id="294" r:id="rId10"/>
    <p:sldId id="295" r:id="rId11"/>
    <p:sldId id="296" r:id="rId12"/>
    <p:sldId id="297" r:id="rId13"/>
    <p:sldId id="298" r:id="rId14"/>
    <p:sldId id="313" r:id="rId15"/>
    <p:sldId id="314" r:id="rId16"/>
    <p:sldId id="312" r:id="rId17"/>
    <p:sldId id="315" r:id="rId18"/>
    <p:sldId id="303" r:id="rId19"/>
    <p:sldId id="304" r:id="rId20"/>
    <p:sldId id="316" r:id="rId21"/>
    <p:sldId id="317" r:id="rId22"/>
    <p:sldId id="305" r:id="rId23"/>
    <p:sldId id="306" r:id="rId24"/>
    <p:sldId id="307" r:id="rId25"/>
    <p:sldId id="308" r:id="rId26"/>
    <p:sldId id="299" r:id="rId27"/>
    <p:sldId id="287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5840"/>
  </p:normalViewPr>
  <p:slideViewPr>
    <p:cSldViewPr snapToGrid="0" snapToObjects="1">
      <p:cViewPr varScale="1">
        <p:scale>
          <a:sx n="63" d="100"/>
          <a:sy n="63" d="100"/>
        </p:scale>
        <p:origin x="78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tableStyles" Target="tableStyle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viewProps" Target="viewProps.xml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11132A-E37D-4D01-ABC4-56FE1464340A}" type="doc">
      <dgm:prSet loTypeId="urn:microsoft.com/office/officeart/2008/layout/LinedList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C59D3E98-04C8-49ED-AAB5-9FEF8B8FBCEC}">
      <dgm:prSet/>
      <dgm:spPr/>
      <dgm:t>
        <a:bodyPr/>
        <a:lstStyle/>
        <a:p>
          <a:r>
            <a:rPr lang="en-MY"/>
            <a:t>2 NRTI + (NNRTI Or Boosted Protease inhibitor Or Intergrase strand transfer inhibitor)</a:t>
          </a:r>
          <a:endParaRPr lang="en-US"/>
        </a:p>
      </dgm:t>
    </dgm:pt>
    <dgm:pt modelId="{343F34E4-D610-42F6-B14E-9C482A79A5B2}" type="parTrans" cxnId="{DE193FAE-BE16-4E5E-93B6-AED604DB93F5}">
      <dgm:prSet/>
      <dgm:spPr/>
      <dgm:t>
        <a:bodyPr/>
        <a:lstStyle/>
        <a:p>
          <a:endParaRPr lang="en-US"/>
        </a:p>
      </dgm:t>
    </dgm:pt>
    <dgm:pt modelId="{141FDCCD-847E-4FC4-97D0-21848D03F4AC}" type="sibTrans" cxnId="{DE193FAE-BE16-4E5E-93B6-AED604DB93F5}">
      <dgm:prSet/>
      <dgm:spPr/>
      <dgm:t>
        <a:bodyPr/>
        <a:lstStyle/>
        <a:p>
          <a:endParaRPr lang="en-US"/>
        </a:p>
      </dgm:t>
    </dgm:pt>
    <dgm:pt modelId="{FBCF6B87-66B1-426A-A4D1-1F43383D7207}">
      <dgm:prSet/>
      <dgm:spPr/>
      <dgm:t>
        <a:bodyPr/>
        <a:lstStyle/>
        <a:p>
          <a:r>
            <a:rPr lang="en-MY"/>
            <a:t>Preferred treatment : Tenofovir(TDF) + Emtricitabine(FTC) + </a:t>
          </a:r>
          <a:r>
            <a:rPr lang="en-MY">
              <a:latin typeface="Century Gothic" panose="020B0502020202020204"/>
            </a:rPr>
            <a:t>Efavirenz</a:t>
          </a:r>
          <a:r>
            <a:rPr lang="en-MY"/>
            <a:t> (EFV)</a:t>
          </a:r>
          <a:endParaRPr lang="en-US"/>
        </a:p>
      </dgm:t>
    </dgm:pt>
    <dgm:pt modelId="{4E4F26E0-C09E-4BEE-99BD-4C822327F01B}" type="parTrans" cxnId="{4F6D277D-6923-4798-A9B8-34C63F28CB25}">
      <dgm:prSet/>
      <dgm:spPr/>
      <dgm:t>
        <a:bodyPr/>
        <a:lstStyle/>
        <a:p>
          <a:endParaRPr lang="en-US"/>
        </a:p>
      </dgm:t>
    </dgm:pt>
    <dgm:pt modelId="{E2E30062-52C4-4FE9-BA76-8FEC27B0D31E}" type="sibTrans" cxnId="{4F6D277D-6923-4798-A9B8-34C63F28CB25}">
      <dgm:prSet/>
      <dgm:spPr/>
      <dgm:t>
        <a:bodyPr/>
        <a:lstStyle/>
        <a:p>
          <a:endParaRPr lang="en-US"/>
        </a:p>
      </dgm:t>
    </dgm:pt>
    <dgm:pt modelId="{0CDDE0C3-5BB9-4E28-B2D9-2915266963C3}">
      <dgm:prSet/>
      <dgm:spPr/>
      <dgm:t>
        <a:bodyPr/>
        <a:lstStyle/>
        <a:p>
          <a:r>
            <a:rPr lang="en-MY"/>
            <a:t>Other regimes are also acceptable depending on the ID Physician</a:t>
          </a:r>
          <a:endParaRPr lang="en-US"/>
        </a:p>
      </dgm:t>
    </dgm:pt>
    <dgm:pt modelId="{871F3637-6B84-4320-8746-6C5AC594AA4A}" type="parTrans" cxnId="{9B340667-3C39-46EE-8956-7352AC9C492D}">
      <dgm:prSet/>
      <dgm:spPr/>
      <dgm:t>
        <a:bodyPr/>
        <a:lstStyle/>
        <a:p>
          <a:endParaRPr lang="en-US"/>
        </a:p>
      </dgm:t>
    </dgm:pt>
    <dgm:pt modelId="{8E2E1636-1D2B-481E-AD15-4D3C05ACD1ED}" type="sibTrans" cxnId="{9B340667-3C39-46EE-8956-7352AC9C492D}">
      <dgm:prSet/>
      <dgm:spPr/>
      <dgm:t>
        <a:bodyPr/>
        <a:lstStyle/>
        <a:p>
          <a:endParaRPr lang="en-US"/>
        </a:p>
      </dgm:t>
    </dgm:pt>
    <dgm:pt modelId="{C35C66F8-A8E2-42E4-A66E-3E96BA9E769B}">
      <dgm:prSet/>
      <dgm:spPr/>
      <dgm:t>
        <a:bodyPr/>
        <a:lstStyle/>
        <a:p>
          <a:r>
            <a:rPr lang="en-MY"/>
            <a:t>In women starting on ART after 28 weeks,consider Raltegravir based ART as drugs crosses the placenta rapidly.</a:t>
          </a:r>
          <a:endParaRPr lang="en-US"/>
        </a:p>
      </dgm:t>
    </dgm:pt>
    <dgm:pt modelId="{E044D77A-2925-4B89-B994-8527EEEED67B}" type="parTrans" cxnId="{571765A9-37CC-4C3F-AFB3-BF1697A3CDD3}">
      <dgm:prSet/>
      <dgm:spPr/>
      <dgm:t>
        <a:bodyPr/>
        <a:lstStyle/>
        <a:p>
          <a:endParaRPr lang="en-US"/>
        </a:p>
      </dgm:t>
    </dgm:pt>
    <dgm:pt modelId="{6704E70A-59B0-43CC-91B4-29C1655E23DD}" type="sibTrans" cxnId="{571765A9-37CC-4C3F-AFB3-BF1697A3CDD3}">
      <dgm:prSet/>
      <dgm:spPr/>
      <dgm:t>
        <a:bodyPr/>
        <a:lstStyle/>
        <a:p>
          <a:endParaRPr lang="en-US"/>
        </a:p>
      </dgm:t>
    </dgm:pt>
    <dgm:pt modelId="{D10DF52A-E85D-4EBE-B557-ADE503C027C0}" type="pres">
      <dgm:prSet presAssocID="{2511132A-E37D-4D01-ABC4-56FE1464340A}" presName="vert0" presStyleCnt="0">
        <dgm:presLayoutVars>
          <dgm:dir/>
          <dgm:animOne val="branch"/>
          <dgm:animLvl val="lvl"/>
        </dgm:presLayoutVars>
      </dgm:prSet>
      <dgm:spPr/>
    </dgm:pt>
    <dgm:pt modelId="{26804FC0-A432-4F18-92F3-E3EC499B7247}" type="pres">
      <dgm:prSet presAssocID="{C59D3E98-04C8-49ED-AAB5-9FEF8B8FBCEC}" presName="thickLine" presStyleLbl="alignNode1" presStyleIdx="0" presStyleCnt="4"/>
      <dgm:spPr/>
    </dgm:pt>
    <dgm:pt modelId="{66A3A784-0DB5-4593-AFFA-38FAA2E25695}" type="pres">
      <dgm:prSet presAssocID="{C59D3E98-04C8-49ED-AAB5-9FEF8B8FBCEC}" presName="horz1" presStyleCnt="0"/>
      <dgm:spPr/>
    </dgm:pt>
    <dgm:pt modelId="{35BB7D8A-B303-413D-8D55-4928C556B4C7}" type="pres">
      <dgm:prSet presAssocID="{C59D3E98-04C8-49ED-AAB5-9FEF8B8FBCEC}" presName="tx1" presStyleLbl="revTx" presStyleIdx="0" presStyleCnt="4"/>
      <dgm:spPr/>
    </dgm:pt>
    <dgm:pt modelId="{6B73FE58-FD97-42EC-849C-23DA8A17CD77}" type="pres">
      <dgm:prSet presAssocID="{C59D3E98-04C8-49ED-AAB5-9FEF8B8FBCEC}" presName="vert1" presStyleCnt="0"/>
      <dgm:spPr/>
    </dgm:pt>
    <dgm:pt modelId="{18A111E0-6CCF-4A9D-A58A-C63CE1040512}" type="pres">
      <dgm:prSet presAssocID="{FBCF6B87-66B1-426A-A4D1-1F43383D7207}" presName="thickLine" presStyleLbl="alignNode1" presStyleIdx="1" presStyleCnt="4"/>
      <dgm:spPr/>
    </dgm:pt>
    <dgm:pt modelId="{50325CF4-BFE5-4765-80FF-BC48285F7F1E}" type="pres">
      <dgm:prSet presAssocID="{FBCF6B87-66B1-426A-A4D1-1F43383D7207}" presName="horz1" presStyleCnt="0"/>
      <dgm:spPr/>
    </dgm:pt>
    <dgm:pt modelId="{52FBB250-A446-4379-BEA4-DABFF5F775F9}" type="pres">
      <dgm:prSet presAssocID="{FBCF6B87-66B1-426A-A4D1-1F43383D7207}" presName="tx1" presStyleLbl="revTx" presStyleIdx="1" presStyleCnt="4"/>
      <dgm:spPr/>
    </dgm:pt>
    <dgm:pt modelId="{20639BB2-9CC6-40FA-BB3D-90E1E75D84D2}" type="pres">
      <dgm:prSet presAssocID="{FBCF6B87-66B1-426A-A4D1-1F43383D7207}" presName="vert1" presStyleCnt="0"/>
      <dgm:spPr/>
    </dgm:pt>
    <dgm:pt modelId="{847D80F1-45E7-4382-9794-435A7C4E508C}" type="pres">
      <dgm:prSet presAssocID="{0CDDE0C3-5BB9-4E28-B2D9-2915266963C3}" presName="thickLine" presStyleLbl="alignNode1" presStyleIdx="2" presStyleCnt="4"/>
      <dgm:spPr/>
    </dgm:pt>
    <dgm:pt modelId="{4C0121D3-5EC9-414D-8C94-22396267CA7A}" type="pres">
      <dgm:prSet presAssocID="{0CDDE0C3-5BB9-4E28-B2D9-2915266963C3}" presName="horz1" presStyleCnt="0"/>
      <dgm:spPr/>
    </dgm:pt>
    <dgm:pt modelId="{D3C5B919-5E77-4ABF-83D5-64BC012379A0}" type="pres">
      <dgm:prSet presAssocID="{0CDDE0C3-5BB9-4E28-B2D9-2915266963C3}" presName="tx1" presStyleLbl="revTx" presStyleIdx="2" presStyleCnt="4"/>
      <dgm:spPr/>
    </dgm:pt>
    <dgm:pt modelId="{0D2E1349-5301-4EF7-96DA-F7FC8C7B294F}" type="pres">
      <dgm:prSet presAssocID="{0CDDE0C3-5BB9-4E28-B2D9-2915266963C3}" presName="vert1" presStyleCnt="0"/>
      <dgm:spPr/>
    </dgm:pt>
    <dgm:pt modelId="{C34AAA68-5371-45E0-A69B-6D02B754E062}" type="pres">
      <dgm:prSet presAssocID="{C35C66F8-A8E2-42E4-A66E-3E96BA9E769B}" presName="thickLine" presStyleLbl="alignNode1" presStyleIdx="3" presStyleCnt="4"/>
      <dgm:spPr/>
    </dgm:pt>
    <dgm:pt modelId="{E7A9DB4B-3C5E-4179-B5B8-5FB0D9C448F2}" type="pres">
      <dgm:prSet presAssocID="{C35C66F8-A8E2-42E4-A66E-3E96BA9E769B}" presName="horz1" presStyleCnt="0"/>
      <dgm:spPr/>
    </dgm:pt>
    <dgm:pt modelId="{92F2552F-D7AE-463C-91B4-E58A7A5AC6D2}" type="pres">
      <dgm:prSet presAssocID="{C35C66F8-A8E2-42E4-A66E-3E96BA9E769B}" presName="tx1" presStyleLbl="revTx" presStyleIdx="3" presStyleCnt="4"/>
      <dgm:spPr/>
    </dgm:pt>
    <dgm:pt modelId="{EC6D2406-2E82-4CFB-986E-361F865AD54E}" type="pres">
      <dgm:prSet presAssocID="{C35C66F8-A8E2-42E4-A66E-3E96BA9E769B}" presName="vert1" presStyleCnt="0"/>
      <dgm:spPr/>
    </dgm:pt>
  </dgm:ptLst>
  <dgm:cxnLst>
    <dgm:cxn modelId="{106FD127-C9E8-4239-9E2B-4AEA7D112262}" type="presOf" srcId="{C35C66F8-A8E2-42E4-A66E-3E96BA9E769B}" destId="{92F2552F-D7AE-463C-91B4-E58A7A5AC6D2}" srcOrd="0" destOrd="0" presId="urn:microsoft.com/office/officeart/2008/layout/LinedList"/>
    <dgm:cxn modelId="{9B340667-3C39-46EE-8956-7352AC9C492D}" srcId="{2511132A-E37D-4D01-ABC4-56FE1464340A}" destId="{0CDDE0C3-5BB9-4E28-B2D9-2915266963C3}" srcOrd="2" destOrd="0" parTransId="{871F3637-6B84-4320-8746-6C5AC594AA4A}" sibTransId="{8E2E1636-1D2B-481E-AD15-4D3C05ACD1ED}"/>
    <dgm:cxn modelId="{FD00DA49-B343-4339-B133-71E83230CDDC}" type="presOf" srcId="{FBCF6B87-66B1-426A-A4D1-1F43383D7207}" destId="{52FBB250-A446-4379-BEA4-DABFF5F775F9}" srcOrd="0" destOrd="0" presId="urn:microsoft.com/office/officeart/2008/layout/LinedList"/>
    <dgm:cxn modelId="{97452C6B-3F08-4663-A069-1117C40025CD}" type="presOf" srcId="{2511132A-E37D-4D01-ABC4-56FE1464340A}" destId="{D10DF52A-E85D-4EBE-B557-ADE503C027C0}" srcOrd="0" destOrd="0" presId="urn:microsoft.com/office/officeart/2008/layout/LinedList"/>
    <dgm:cxn modelId="{5C370D6D-78B5-43C1-BF7F-A6EA9FCD5F25}" type="presOf" srcId="{C59D3E98-04C8-49ED-AAB5-9FEF8B8FBCEC}" destId="{35BB7D8A-B303-413D-8D55-4928C556B4C7}" srcOrd="0" destOrd="0" presId="urn:microsoft.com/office/officeart/2008/layout/LinedList"/>
    <dgm:cxn modelId="{4F6D277D-6923-4798-A9B8-34C63F28CB25}" srcId="{2511132A-E37D-4D01-ABC4-56FE1464340A}" destId="{FBCF6B87-66B1-426A-A4D1-1F43383D7207}" srcOrd="1" destOrd="0" parTransId="{4E4F26E0-C09E-4BEE-99BD-4C822327F01B}" sibTransId="{E2E30062-52C4-4FE9-BA76-8FEC27B0D31E}"/>
    <dgm:cxn modelId="{571765A9-37CC-4C3F-AFB3-BF1697A3CDD3}" srcId="{2511132A-E37D-4D01-ABC4-56FE1464340A}" destId="{C35C66F8-A8E2-42E4-A66E-3E96BA9E769B}" srcOrd="3" destOrd="0" parTransId="{E044D77A-2925-4B89-B994-8527EEEED67B}" sibTransId="{6704E70A-59B0-43CC-91B4-29C1655E23DD}"/>
    <dgm:cxn modelId="{DE193FAE-BE16-4E5E-93B6-AED604DB93F5}" srcId="{2511132A-E37D-4D01-ABC4-56FE1464340A}" destId="{C59D3E98-04C8-49ED-AAB5-9FEF8B8FBCEC}" srcOrd="0" destOrd="0" parTransId="{343F34E4-D610-42F6-B14E-9C482A79A5B2}" sibTransId="{141FDCCD-847E-4FC4-97D0-21848D03F4AC}"/>
    <dgm:cxn modelId="{F42082CE-0E01-487F-A27B-8B72AFC99C94}" type="presOf" srcId="{0CDDE0C3-5BB9-4E28-B2D9-2915266963C3}" destId="{D3C5B919-5E77-4ABF-83D5-64BC012379A0}" srcOrd="0" destOrd="0" presId="urn:microsoft.com/office/officeart/2008/layout/LinedList"/>
    <dgm:cxn modelId="{B093A2D9-7CED-4D84-9CAA-F2B91BD565AB}" type="presParOf" srcId="{D10DF52A-E85D-4EBE-B557-ADE503C027C0}" destId="{26804FC0-A432-4F18-92F3-E3EC499B7247}" srcOrd="0" destOrd="0" presId="urn:microsoft.com/office/officeart/2008/layout/LinedList"/>
    <dgm:cxn modelId="{0ED71CB1-2963-46E5-A152-ED0BDC9D181B}" type="presParOf" srcId="{D10DF52A-E85D-4EBE-B557-ADE503C027C0}" destId="{66A3A784-0DB5-4593-AFFA-38FAA2E25695}" srcOrd="1" destOrd="0" presId="urn:microsoft.com/office/officeart/2008/layout/LinedList"/>
    <dgm:cxn modelId="{6B651503-4085-40AD-9496-A60B2345F27D}" type="presParOf" srcId="{66A3A784-0DB5-4593-AFFA-38FAA2E25695}" destId="{35BB7D8A-B303-413D-8D55-4928C556B4C7}" srcOrd="0" destOrd="0" presId="urn:microsoft.com/office/officeart/2008/layout/LinedList"/>
    <dgm:cxn modelId="{5809F4D3-21EC-428E-A935-F331AC995565}" type="presParOf" srcId="{66A3A784-0DB5-4593-AFFA-38FAA2E25695}" destId="{6B73FE58-FD97-42EC-849C-23DA8A17CD77}" srcOrd="1" destOrd="0" presId="urn:microsoft.com/office/officeart/2008/layout/LinedList"/>
    <dgm:cxn modelId="{7F0ED934-4CFB-4C76-9BE6-A53AAF3A3395}" type="presParOf" srcId="{D10DF52A-E85D-4EBE-B557-ADE503C027C0}" destId="{18A111E0-6CCF-4A9D-A58A-C63CE1040512}" srcOrd="2" destOrd="0" presId="urn:microsoft.com/office/officeart/2008/layout/LinedList"/>
    <dgm:cxn modelId="{1FBE7BB0-62B1-485A-9C06-8F4BB62FE3C2}" type="presParOf" srcId="{D10DF52A-E85D-4EBE-B557-ADE503C027C0}" destId="{50325CF4-BFE5-4765-80FF-BC48285F7F1E}" srcOrd="3" destOrd="0" presId="urn:microsoft.com/office/officeart/2008/layout/LinedList"/>
    <dgm:cxn modelId="{5BA5E373-E9A5-44DD-A8B9-D75078F413AC}" type="presParOf" srcId="{50325CF4-BFE5-4765-80FF-BC48285F7F1E}" destId="{52FBB250-A446-4379-BEA4-DABFF5F775F9}" srcOrd="0" destOrd="0" presId="urn:microsoft.com/office/officeart/2008/layout/LinedList"/>
    <dgm:cxn modelId="{3F258808-61E2-43B4-A695-5637A909ADB3}" type="presParOf" srcId="{50325CF4-BFE5-4765-80FF-BC48285F7F1E}" destId="{20639BB2-9CC6-40FA-BB3D-90E1E75D84D2}" srcOrd="1" destOrd="0" presId="urn:microsoft.com/office/officeart/2008/layout/LinedList"/>
    <dgm:cxn modelId="{EB17A228-B1A1-440E-AD59-1778FA4A8B43}" type="presParOf" srcId="{D10DF52A-E85D-4EBE-B557-ADE503C027C0}" destId="{847D80F1-45E7-4382-9794-435A7C4E508C}" srcOrd="4" destOrd="0" presId="urn:microsoft.com/office/officeart/2008/layout/LinedList"/>
    <dgm:cxn modelId="{3AF6236C-3599-42D3-9AC1-128CE5392FBE}" type="presParOf" srcId="{D10DF52A-E85D-4EBE-B557-ADE503C027C0}" destId="{4C0121D3-5EC9-414D-8C94-22396267CA7A}" srcOrd="5" destOrd="0" presId="urn:microsoft.com/office/officeart/2008/layout/LinedList"/>
    <dgm:cxn modelId="{BFA3A4BC-A859-4954-9936-F43F522D8A10}" type="presParOf" srcId="{4C0121D3-5EC9-414D-8C94-22396267CA7A}" destId="{D3C5B919-5E77-4ABF-83D5-64BC012379A0}" srcOrd="0" destOrd="0" presId="urn:microsoft.com/office/officeart/2008/layout/LinedList"/>
    <dgm:cxn modelId="{0B5C5BD2-CABD-43B7-AC0E-ECFEB384CDC6}" type="presParOf" srcId="{4C0121D3-5EC9-414D-8C94-22396267CA7A}" destId="{0D2E1349-5301-4EF7-96DA-F7FC8C7B294F}" srcOrd="1" destOrd="0" presId="urn:microsoft.com/office/officeart/2008/layout/LinedList"/>
    <dgm:cxn modelId="{B7C090EF-DE6E-47D5-9876-F5C97735364A}" type="presParOf" srcId="{D10DF52A-E85D-4EBE-B557-ADE503C027C0}" destId="{C34AAA68-5371-45E0-A69B-6D02B754E062}" srcOrd="6" destOrd="0" presId="urn:microsoft.com/office/officeart/2008/layout/LinedList"/>
    <dgm:cxn modelId="{D75EDCF0-04FB-4E7D-A4AE-88C6494BDAA6}" type="presParOf" srcId="{D10DF52A-E85D-4EBE-B557-ADE503C027C0}" destId="{E7A9DB4B-3C5E-4179-B5B8-5FB0D9C448F2}" srcOrd="7" destOrd="0" presId="urn:microsoft.com/office/officeart/2008/layout/LinedList"/>
    <dgm:cxn modelId="{D2797FC4-0396-41EF-9FC6-2DFEF91F9E6E}" type="presParOf" srcId="{E7A9DB4B-3C5E-4179-B5B8-5FB0D9C448F2}" destId="{92F2552F-D7AE-463C-91B4-E58A7A5AC6D2}" srcOrd="0" destOrd="0" presId="urn:microsoft.com/office/officeart/2008/layout/LinedList"/>
    <dgm:cxn modelId="{F763B116-D9C0-4263-9380-89C9D0FFB65D}" type="presParOf" srcId="{E7A9DB4B-3C5E-4179-B5B8-5FB0D9C448F2}" destId="{EC6D2406-2E82-4CFB-986E-361F865AD54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99F4510-A2B4-4F55-9CA1-C5474F328D88}" type="doc">
      <dgm:prSet loTypeId="urn:microsoft.com/office/officeart/2005/8/layout/default" loCatId="list" qsTypeId="urn:microsoft.com/office/officeart/2005/8/quickstyle/simple4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A9407B88-9432-478D-811C-C22FFB2ABF50}">
      <dgm:prSet/>
      <dgm:spPr/>
      <dgm:t>
        <a:bodyPr/>
        <a:lstStyle/>
        <a:p>
          <a:r>
            <a:rPr lang="en-MY"/>
            <a:t>Check CD4 count in early pregnancy and at delivery</a:t>
          </a:r>
          <a:endParaRPr lang="en-US"/>
        </a:p>
      </dgm:t>
    </dgm:pt>
    <dgm:pt modelId="{A2D6D489-853D-40F7-962E-165091FB8483}" type="parTrans" cxnId="{5F600611-648C-4198-BA13-CB1BDF7459FC}">
      <dgm:prSet/>
      <dgm:spPr/>
      <dgm:t>
        <a:bodyPr/>
        <a:lstStyle/>
        <a:p>
          <a:endParaRPr lang="en-US"/>
        </a:p>
      </dgm:t>
    </dgm:pt>
    <dgm:pt modelId="{C1DFFC89-C783-4993-889E-DC0844467DA1}" type="sibTrans" cxnId="{5F600611-648C-4198-BA13-CB1BDF7459FC}">
      <dgm:prSet/>
      <dgm:spPr/>
      <dgm:t>
        <a:bodyPr/>
        <a:lstStyle/>
        <a:p>
          <a:endParaRPr lang="en-US"/>
        </a:p>
      </dgm:t>
    </dgm:pt>
    <dgm:pt modelId="{3F956A94-E557-403E-AD4A-0F90421E0FA1}">
      <dgm:prSet/>
      <dgm:spPr/>
      <dgm:t>
        <a:bodyPr/>
        <a:lstStyle/>
        <a:p>
          <a:r>
            <a:rPr lang="en-MY"/>
            <a:t>Check viral load as baseline, 2/52 after starting treatment, 24/52, 32 to 36/52 and at delivery</a:t>
          </a:r>
          <a:endParaRPr lang="en-US"/>
        </a:p>
      </dgm:t>
    </dgm:pt>
    <dgm:pt modelId="{1A635C81-D303-4231-9F0C-1361E4875576}" type="parTrans" cxnId="{EA2C34AA-4889-46BC-8EEE-41F3660C1B78}">
      <dgm:prSet/>
      <dgm:spPr/>
      <dgm:t>
        <a:bodyPr/>
        <a:lstStyle/>
        <a:p>
          <a:endParaRPr lang="en-US"/>
        </a:p>
      </dgm:t>
    </dgm:pt>
    <dgm:pt modelId="{5E997A2D-C57F-4A28-890B-2FC8DA0A419E}" type="sibTrans" cxnId="{EA2C34AA-4889-46BC-8EEE-41F3660C1B78}">
      <dgm:prSet/>
      <dgm:spPr/>
      <dgm:t>
        <a:bodyPr/>
        <a:lstStyle/>
        <a:p>
          <a:endParaRPr lang="en-US"/>
        </a:p>
      </dgm:t>
    </dgm:pt>
    <dgm:pt modelId="{8AC745E1-8D70-4D30-8433-33DF768C4C8E}">
      <dgm:prSet/>
      <dgm:spPr/>
      <dgm:t>
        <a:bodyPr/>
        <a:lstStyle/>
        <a:p>
          <a:r>
            <a:rPr lang="en-MY"/>
            <a:t>Delay invasive antenatal procedure until viral load is &lt; 50 copies/ml. Non invasive prenatal testing should be offered.</a:t>
          </a:r>
          <a:endParaRPr lang="en-US"/>
        </a:p>
      </dgm:t>
    </dgm:pt>
    <dgm:pt modelId="{4F475DD2-5317-4C5B-9523-18904394E3D5}" type="parTrans" cxnId="{20548613-4A01-4A56-81B5-396DE8071588}">
      <dgm:prSet/>
      <dgm:spPr/>
      <dgm:t>
        <a:bodyPr/>
        <a:lstStyle/>
        <a:p>
          <a:endParaRPr lang="en-US"/>
        </a:p>
      </dgm:t>
    </dgm:pt>
    <dgm:pt modelId="{9FA9151A-8173-4B75-B156-586DD2383A8E}" type="sibTrans" cxnId="{20548613-4A01-4A56-81B5-396DE8071588}">
      <dgm:prSet/>
      <dgm:spPr/>
      <dgm:t>
        <a:bodyPr/>
        <a:lstStyle/>
        <a:p>
          <a:endParaRPr lang="en-US"/>
        </a:p>
      </dgm:t>
    </dgm:pt>
    <dgm:pt modelId="{92BFAC19-2B9F-41BB-813B-72759D5728DA}">
      <dgm:prSet/>
      <dgm:spPr/>
      <dgm:t>
        <a:bodyPr/>
        <a:lstStyle/>
        <a:p>
          <a:r>
            <a:rPr lang="en-MY"/>
            <a:t>If urgent invasive procedure warranted Initiate ART which include Raltergravir and single dose Nevirapine 2 to 4 hrs prior to procedure</a:t>
          </a:r>
          <a:endParaRPr lang="en-US"/>
        </a:p>
      </dgm:t>
    </dgm:pt>
    <dgm:pt modelId="{D24E7DBE-C1E8-4412-8782-8F95B0EBB473}" type="parTrans" cxnId="{894ABF73-0A76-457F-B124-DA995E884F82}">
      <dgm:prSet/>
      <dgm:spPr/>
      <dgm:t>
        <a:bodyPr/>
        <a:lstStyle/>
        <a:p>
          <a:endParaRPr lang="en-US"/>
        </a:p>
      </dgm:t>
    </dgm:pt>
    <dgm:pt modelId="{9CBA9F78-8E53-4728-9958-B5D1CD93E857}" type="sibTrans" cxnId="{894ABF73-0A76-457F-B124-DA995E884F82}">
      <dgm:prSet/>
      <dgm:spPr/>
      <dgm:t>
        <a:bodyPr/>
        <a:lstStyle/>
        <a:p>
          <a:endParaRPr lang="en-US"/>
        </a:p>
      </dgm:t>
    </dgm:pt>
    <dgm:pt modelId="{C8B5BF93-146F-4858-BC93-0F241B6CE913}">
      <dgm:prSet/>
      <dgm:spPr/>
      <dgm:t>
        <a:bodyPr/>
        <a:lstStyle/>
        <a:p>
          <a:r>
            <a:rPr lang="en-MY"/>
            <a:t>Perform serial growth scans from 26-28/52 onwards</a:t>
          </a:r>
          <a:endParaRPr lang="en-US"/>
        </a:p>
      </dgm:t>
    </dgm:pt>
    <dgm:pt modelId="{BA2B1804-83F1-48F4-9081-D67B9A21B396}" type="parTrans" cxnId="{0EC037ED-0FED-47DC-B503-198861C94F6E}">
      <dgm:prSet/>
      <dgm:spPr/>
      <dgm:t>
        <a:bodyPr/>
        <a:lstStyle/>
        <a:p>
          <a:endParaRPr lang="en-US"/>
        </a:p>
      </dgm:t>
    </dgm:pt>
    <dgm:pt modelId="{815485BD-03E3-455F-814E-7F2B955F6A8F}" type="sibTrans" cxnId="{0EC037ED-0FED-47DC-B503-198861C94F6E}">
      <dgm:prSet/>
      <dgm:spPr/>
      <dgm:t>
        <a:bodyPr/>
        <a:lstStyle/>
        <a:p>
          <a:endParaRPr lang="en-US"/>
        </a:p>
      </dgm:t>
    </dgm:pt>
    <dgm:pt modelId="{A1ECF693-E409-4449-874C-A4A08F8DEE04}">
      <dgm:prSet/>
      <dgm:spPr/>
      <dgm:t>
        <a:bodyPr/>
        <a:lstStyle/>
        <a:p>
          <a:r>
            <a:rPr lang="en-MY"/>
            <a:t>Watch out for complications of HIV/AIDS ed Kaposi sarcoma, Herpes simplex</a:t>
          </a:r>
          <a:endParaRPr lang="en-US"/>
        </a:p>
      </dgm:t>
    </dgm:pt>
    <dgm:pt modelId="{2C365ED9-705D-49B8-89C5-B1B607B945D7}" type="parTrans" cxnId="{734DBA70-30F6-4290-A6A9-CB97446EBE39}">
      <dgm:prSet/>
      <dgm:spPr/>
      <dgm:t>
        <a:bodyPr/>
        <a:lstStyle/>
        <a:p>
          <a:endParaRPr lang="en-US"/>
        </a:p>
      </dgm:t>
    </dgm:pt>
    <dgm:pt modelId="{BFB4C929-1B3C-40F5-8DD7-C75932760757}" type="sibTrans" cxnId="{734DBA70-30F6-4290-A6A9-CB97446EBE39}">
      <dgm:prSet/>
      <dgm:spPr/>
      <dgm:t>
        <a:bodyPr/>
        <a:lstStyle/>
        <a:p>
          <a:endParaRPr lang="en-US"/>
        </a:p>
      </dgm:t>
    </dgm:pt>
    <dgm:pt modelId="{32D4887C-37D0-4AF8-97DD-3FA9CDAE763B}" type="pres">
      <dgm:prSet presAssocID="{299F4510-A2B4-4F55-9CA1-C5474F328D88}" presName="diagram" presStyleCnt="0">
        <dgm:presLayoutVars>
          <dgm:dir/>
          <dgm:resizeHandles val="exact"/>
        </dgm:presLayoutVars>
      </dgm:prSet>
      <dgm:spPr/>
    </dgm:pt>
    <dgm:pt modelId="{B46D3E44-1138-4052-B253-5ED8C566C23F}" type="pres">
      <dgm:prSet presAssocID="{A9407B88-9432-478D-811C-C22FFB2ABF50}" presName="node" presStyleLbl="node1" presStyleIdx="0" presStyleCnt="6">
        <dgm:presLayoutVars>
          <dgm:bulletEnabled val="1"/>
        </dgm:presLayoutVars>
      </dgm:prSet>
      <dgm:spPr/>
    </dgm:pt>
    <dgm:pt modelId="{C1B88876-D46A-4A2E-9673-AD09AF46C819}" type="pres">
      <dgm:prSet presAssocID="{C1DFFC89-C783-4993-889E-DC0844467DA1}" presName="sibTrans" presStyleCnt="0"/>
      <dgm:spPr/>
    </dgm:pt>
    <dgm:pt modelId="{F37405F0-3E43-43C4-A53E-50BC8D00EAD1}" type="pres">
      <dgm:prSet presAssocID="{3F956A94-E557-403E-AD4A-0F90421E0FA1}" presName="node" presStyleLbl="node1" presStyleIdx="1" presStyleCnt="6">
        <dgm:presLayoutVars>
          <dgm:bulletEnabled val="1"/>
        </dgm:presLayoutVars>
      </dgm:prSet>
      <dgm:spPr/>
    </dgm:pt>
    <dgm:pt modelId="{D5318842-4872-4AF7-B3E0-903CBE4F479F}" type="pres">
      <dgm:prSet presAssocID="{5E997A2D-C57F-4A28-890B-2FC8DA0A419E}" presName="sibTrans" presStyleCnt="0"/>
      <dgm:spPr/>
    </dgm:pt>
    <dgm:pt modelId="{64A1DB38-51DB-48B5-8222-5C34429DC9C9}" type="pres">
      <dgm:prSet presAssocID="{8AC745E1-8D70-4D30-8433-33DF768C4C8E}" presName="node" presStyleLbl="node1" presStyleIdx="2" presStyleCnt="6">
        <dgm:presLayoutVars>
          <dgm:bulletEnabled val="1"/>
        </dgm:presLayoutVars>
      </dgm:prSet>
      <dgm:spPr/>
    </dgm:pt>
    <dgm:pt modelId="{55E9974D-1E8E-4780-898D-B18FC4C4BEF1}" type="pres">
      <dgm:prSet presAssocID="{9FA9151A-8173-4B75-B156-586DD2383A8E}" presName="sibTrans" presStyleCnt="0"/>
      <dgm:spPr/>
    </dgm:pt>
    <dgm:pt modelId="{B9874DAE-077D-46AC-93E6-6D952D29864B}" type="pres">
      <dgm:prSet presAssocID="{92BFAC19-2B9F-41BB-813B-72759D5728DA}" presName="node" presStyleLbl="node1" presStyleIdx="3" presStyleCnt="6">
        <dgm:presLayoutVars>
          <dgm:bulletEnabled val="1"/>
        </dgm:presLayoutVars>
      </dgm:prSet>
      <dgm:spPr/>
    </dgm:pt>
    <dgm:pt modelId="{E6358648-7493-483B-81AF-E78D471B1340}" type="pres">
      <dgm:prSet presAssocID="{9CBA9F78-8E53-4728-9958-B5D1CD93E857}" presName="sibTrans" presStyleCnt="0"/>
      <dgm:spPr/>
    </dgm:pt>
    <dgm:pt modelId="{E0B34DB0-FB37-42A2-8013-8E428B82A399}" type="pres">
      <dgm:prSet presAssocID="{C8B5BF93-146F-4858-BC93-0F241B6CE913}" presName="node" presStyleLbl="node1" presStyleIdx="4" presStyleCnt="6">
        <dgm:presLayoutVars>
          <dgm:bulletEnabled val="1"/>
        </dgm:presLayoutVars>
      </dgm:prSet>
      <dgm:spPr/>
    </dgm:pt>
    <dgm:pt modelId="{9CC5E6D2-8023-4517-97CA-F28250B6F643}" type="pres">
      <dgm:prSet presAssocID="{815485BD-03E3-455F-814E-7F2B955F6A8F}" presName="sibTrans" presStyleCnt="0"/>
      <dgm:spPr/>
    </dgm:pt>
    <dgm:pt modelId="{0AC2C3B8-58CE-45A2-83FA-11B29F809D81}" type="pres">
      <dgm:prSet presAssocID="{A1ECF693-E409-4449-874C-A4A08F8DEE04}" presName="node" presStyleLbl="node1" presStyleIdx="5" presStyleCnt="6">
        <dgm:presLayoutVars>
          <dgm:bulletEnabled val="1"/>
        </dgm:presLayoutVars>
      </dgm:prSet>
      <dgm:spPr/>
    </dgm:pt>
  </dgm:ptLst>
  <dgm:cxnLst>
    <dgm:cxn modelId="{5F600611-648C-4198-BA13-CB1BDF7459FC}" srcId="{299F4510-A2B4-4F55-9CA1-C5474F328D88}" destId="{A9407B88-9432-478D-811C-C22FFB2ABF50}" srcOrd="0" destOrd="0" parTransId="{A2D6D489-853D-40F7-962E-165091FB8483}" sibTransId="{C1DFFC89-C783-4993-889E-DC0844467DA1}"/>
    <dgm:cxn modelId="{20548613-4A01-4A56-81B5-396DE8071588}" srcId="{299F4510-A2B4-4F55-9CA1-C5474F328D88}" destId="{8AC745E1-8D70-4D30-8433-33DF768C4C8E}" srcOrd="2" destOrd="0" parTransId="{4F475DD2-5317-4C5B-9523-18904394E3D5}" sibTransId="{9FA9151A-8173-4B75-B156-586DD2383A8E}"/>
    <dgm:cxn modelId="{6163DE67-8EA4-2041-9246-E07715F1C6A4}" type="presOf" srcId="{299F4510-A2B4-4F55-9CA1-C5474F328D88}" destId="{32D4887C-37D0-4AF8-97DD-3FA9CDAE763B}" srcOrd="0" destOrd="0" presId="urn:microsoft.com/office/officeart/2005/8/layout/default"/>
    <dgm:cxn modelId="{F56C524F-0B08-A14F-A429-26781517FFA4}" type="presOf" srcId="{8AC745E1-8D70-4D30-8433-33DF768C4C8E}" destId="{64A1DB38-51DB-48B5-8222-5C34429DC9C9}" srcOrd="0" destOrd="0" presId="urn:microsoft.com/office/officeart/2005/8/layout/default"/>
    <dgm:cxn modelId="{734DBA70-30F6-4290-A6A9-CB97446EBE39}" srcId="{299F4510-A2B4-4F55-9CA1-C5474F328D88}" destId="{A1ECF693-E409-4449-874C-A4A08F8DEE04}" srcOrd="5" destOrd="0" parTransId="{2C365ED9-705D-49B8-89C5-B1B607B945D7}" sibTransId="{BFB4C929-1B3C-40F5-8DD7-C75932760757}"/>
    <dgm:cxn modelId="{894ABF73-0A76-457F-B124-DA995E884F82}" srcId="{299F4510-A2B4-4F55-9CA1-C5474F328D88}" destId="{92BFAC19-2B9F-41BB-813B-72759D5728DA}" srcOrd="3" destOrd="0" parTransId="{D24E7DBE-C1E8-4412-8782-8F95B0EBB473}" sibTransId="{9CBA9F78-8E53-4728-9958-B5D1CD93E857}"/>
    <dgm:cxn modelId="{EB4F3454-7250-434E-A752-7E22D8816BED}" type="presOf" srcId="{3F956A94-E557-403E-AD4A-0F90421E0FA1}" destId="{F37405F0-3E43-43C4-A53E-50BC8D00EAD1}" srcOrd="0" destOrd="0" presId="urn:microsoft.com/office/officeart/2005/8/layout/default"/>
    <dgm:cxn modelId="{EA2C34AA-4889-46BC-8EEE-41F3660C1B78}" srcId="{299F4510-A2B4-4F55-9CA1-C5474F328D88}" destId="{3F956A94-E557-403E-AD4A-0F90421E0FA1}" srcOrd="1" destOrd="0" parTransId="{1A635C81-D303-4231-9F0C-1361E4875576}" sibTransId="{5E997A2D-C57F-4A28-890B-2FC8DA0A419E}"/>
    <dgm:cxn modelId="{422FA9E8-0626-094F-939C-E18DAB5B4490}" type="presOf" srcId="{A9407B88-9432-478D-811C-C22FFB2ABF50}" destId="{B46D3E44-1138-4052-B253-5ED8C566C23F}" srcOrd="0" destOrd="0" presId="urn:microsoft.com/office/officeart/2005/8/layout/default"/>
    <dgm:cxn modelId="{0EC037ED-0FED-47DC-B503-198861C94F6E}" srcId="{299F4510-A2B4-4F55-9CA1-C5474F328D88}" destId="{C8B5BF93-146F-4858-BC93-0F241B6CE913}" srcOrd="4" destOrd="0" parTransId="{BA2B1804-83F1-48F4-9081-D67B9A21B396}" sibTransId="{815485BD-03E3-455F-814E-7F2B955F6A8F}"/>
    <dgm:cxn modelId="{507787EE-F943-704D-B9E0-9E7B3B211AAC}" type="presOf" srcId="{A1ECF693-E409-4449-874C-A4A08F8DEE04}" destId="{0AC2C3B8-58CE-45A2-83FA-11B29F809D81}" srcOrd="0" destOrd="0" presId="urn:microsoft.com/office/officeart/2005/8/layout/default"/>
    <dgm:cxn modelId="{A9A1EBF2-7594-4F4E-9415-B8258FD398C1}" type="presOf" srcId="{92BFAC19-2B9F-41BB-813B-72759D5728DA}" destId="{B9874DAE-077D-46AC-93E6-6D952D29864B}" srcOrd="0" destOrd="0" presId="urn:microsoft.com/office/officeart/2005/8/layout/default"/>
    <dgm:cxn modelId="{1D9987F9-C4E0-DD4E-B9AF-5427A5B025AC}" type="presOf" srcId="{C8B5BF93-146F-4858-BC93-0F241B6CE913}" destId="{E0B34DB0-FB37-42A2-8013-8E428B82A399}" srcOrd="0" destOrd="0" presId="urn:microsoft.com/office/officeart/2005/8/layout/default"/>
    <dgm:cxn modelId="{EBC07D1A-613E-314D-A3DC-D72891E41E9D}" type="presParOf" srcId="{32D4887C-37D0-4AF8-97DD-3FA9CDAE763B}" destId="{B46D3E44-1138-4052-B253-5ED8C566C23F}" srcOrd="0" destOrd="0" presId="urn:microsoft.com/office/officeart/2005/8/layout/default"/>
    <dgm:cxn modelId="{44F97000-E31F-A447-BD83-C40DA5B2CDAC}" type="presParOf" srcId="{32D4887C-37D0-4AF8-97DD-3FA9CDAE763B}" destId="{C1B88876-D46A-4A2E-9673-AD09AF46C819}" srcOrd="1" destOrd="0" presId="urn:microsoft.com/office/officeart/2005/8/layout/default"/>
    <dgm:cxn modelId="{DDEE5F39-8E49-2549-9185-00494D368BBB}" type="presParOf" srcId="{32D4887C-37D0-4AF8-97DD-3FA9CDAE763B}" destId="{F37405F0-3E43-43C4-A53E-50BC8D00EAD1}" srcOrd="2" destOrd="0" presId="urn:microsoft.com/office/officeart/2005/8/layout/default"/>
    <dgm:cxn modelId="{DD0CDA23-0CAC-F847-BB6B-1D2212EFBA20}" type="presParOf" srcId="{32D4887C-37D0-4AF8-97DD-3FA9CDAE763B}" destId="{D5318842-4872-4AF7-B3E0-903CBE4F479F}" srcOrd="3" destOrd="0" presId="urn:microsoft.com/office/officeart/2005/8/layout/default"/>
    <dgm:cxn modelId="{CEBACA91-F81D-0144-A5CF-5D9B4F01C42C}" type="presParOf" srcId="{32D4887C-37D0-4AF8-97DD-3FA9CDAE763B}" destId="{64A1DB38-51DB-48B5-8222-5C34429DC9C9}" srcOrd="4" destOrd="0" presId="urn:microsoft.com/office/officeart/2005/8/layout/default"/>
    <dgm:cxn modelId="{8D64D2A3-2634-CF4D-B1AC-4392EBFF9D69}" type="presParOf" srcId="{32D4887C-37D0-4AF8-97DD-3FA9CDAE763B}" destId="{55E9974D-1E8E-4780-898D-B18FC4C4BEF1}" srcOrd="5" destOrd="0" presId="urn:microsoft.com/office/officeart/2005/8/layout/default"/>
    <dgm:cxn modelId="{BB293132-FEF3-F14D-8DE7-FD9660861C80}" type="presParOf" srcId="{32D4887C-37D0-4AF8-97DD-3FA9CDAE763B}" destId="{B9874DAE-077D-46AC-93E6-6D952D29864B}" srcOrd="6" destOrd="0" presId="urn:microsoft.com/office/officeart/2005/8/layout/default"/>
    <dgm:cxn modelId="{EC380644-041C-0045-AF3B-F9A3CAAD7CD0}" type="presParOf" srcId="{32D4887C-37D0-4AF8-97DD-3FA9CDAE763B}" destId="{E6358648-7493-483B-81AF-E78D471B1340}" srcOrd="7" destOrd="0" presId="urn:microsoft.com/office/officeart/2005/8/layout/default"/>
    <dgm:cxn modelId="{C5B835BC-FD65-EE41-9607-BCA378DFFC9F}" type="presParOf" srcId="{32D4887C-37D0-4AF8-97DD-3FA9CDAE763B}" destId="{E0B34DB0-FB37-42A2-8013-8E428B82A399}" srcOrd="8" destOrd="0" presId="urn:microsoft.com/office/officeart/2005/8/layout/default"/>
    <dgm:cxn modelId="{BCB5A7B1-5F43-1F4C-A6EF-3EC344B16C48}" type="presParOf" srcId="{32D4887C-37D0-4AF8-97DD-3FA9CDAE763B}" destId="{9CC5E6D2-8023-4517-97CA-F28250B6F643}" srcOrd="9" destOrd="0" presId="urn:microsoft.com/office/officeart/2005/8/layout/default"/>
    <dgm:cxn modelId="{B42B43BE-22FD-254C-9D55-BFF81DC5A609}" type="presParOf" srcId="{32D4887C-37D0-4AF8-97DD-3FA9CDAE763B}" destId="{0AC2C3B8-58CE-45A2-83FA-11B29F809D81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804FC0-A432-4F18-92F3-E3EC499B7247}">
      <dsp:nvSpPr>
        <dsp:cNvPr id="0" name=""/>
        <dsp:cNvSpPr/>
      </dsp:nvSpPr>
      <dsp:spPr>
        <a:xfrm>
          <a:off x="0" y="0"/>
          <a:ext cx="6403994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5BB7D8A-B303-413D-8D55-4928C556B4C7}">
      <dsp:nvSpPr>
        <dsp:cNvPr id="0" name=""/>
        <dsp:cNvSpPr/>
      </dsp:nvSpPr>
      <dsp:spPr>
        <a:xfrm>
          <a:off x="0" y="0"/>
          <a:ext cx="6403994" cy="12718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600" kern="1200"/>
            <a:t>2 NRTI + (NNRTI Or Boosted Protease inhibitor Or Intergrase strand transfer inhibitor)</a:t>
          </a:r>
          <a:endParaRPr lang="en-US" sz="2600" kern="1200"/>
        </a:p>
      </dsp:txBody>
      <dsp:txXfrm>
        <a:off x="0" y="0"/>
        <a:ext cx="6403994" cy="1271852"/>
      </dsp:txXfrm>
    </dsp:sp>
    <dsp:sp modelId="{18A111E0-6CCF-4A9D-A58A-C63CE1040512}">
      <dsp:nvSpPr>
        <dsp:cNvPr id="0" name=""/>
        <dsp:cNvSpPr/>
      </dsp:nvSpPr>
      <dsp:spPr>
        <a:xfrm>
          <a:off x="0" y="1271852"/>
          <a:ext cx="6403994" cy="0"/>
        </a:xfrm>
        <a:prstGeom prst="line">
          <a:avLst/>
        </a:prstGeom>
        <a:gradFill rotWithShape="0">
          <a:gsLst>
            <a:gs pos="0">
              <a:schemeClr val="accent2">
                <a:hueOff val="-614755"/>
                <a:satOff val="3521"/>
                <a:lumOff val="1438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-614755"/>
                <a:satOff val="3521"/>
                <a:lumOff val="1438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-614755"/>
              <a:satOff val="3521"/>
              <a:lumOff val="1438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2FBB250-A446-4379-BEA4-DABFF5F775F9}">
      <dsp:nvSpPr>
        <dsp:cNvPr id="0" name=""/>
        <dsp:cNvSpPr/>
      </dsp:nvSpPr>
      <dsp:spPr>
        <a:xfrm>
          <a:off x="0" y="1271852"/>
          <a:ext cx="6403994" cy="12718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600" kern="1200"/>
            <a:t>Preferred treatment : Tenofovir(TDF) + Emtricitabine(FTC) + </a:t>
          </a:r>
          <a:r>
            <a:rPr lang="en-MY" sz="2600" kern="1200">
              <a:latin typeface="Century Gothic" panose="020B0502020202020204"/>
            </a:rPr>
            <a:t>Efavirenz</a:t>
          </a:r>
          <a:r>
            <a:rPr lang="en-MY" sz="2600" kern="1200"/>
            <a:t> (EFV)</a:t>
          </a:r>
          <a:endParaRPr lang="en-US" sz="2600" kern="1200"/>
        </a:p>
      </dsp:txBody>
      <dsp:txXfrm>
        <a:off x="0" y="1271852"/>
        <a:ext cx="6403994" cy="1271852"/>
      </dsp:txXfrm>
    </dsp:sp>
    <dsp:sp modelId="{847D80F1-45E7-4382-9794-435A7C4E508C}">
      <dsp:nvSpPr>
        <dsp:cNvPr id="0" name=""/>
        <dsp:cNvSpPr/>
      </dsp:nvSpPr>
      <dsp:spPr>
        <a:xfrm>
          <a:off x="0" y="2543704"/>
          <a:ext cx="6403994" cy="0"/>
        </a:xfrm>
        <a:prstGeom prst="line">
          <a:avLst/>
        </a:prstGeom>
        <a:gradFill rotWithShape="0">
          <a:gsLst>
            <a:gs pos="0">
              <a:schemeClr val="accent2">
                <a:hueOff val="-1229511"/>
                <a:satOff val="7041"/>
                <a:lumOff val="2876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-1229511"/>
                <a:satOff val="7041"/>
                <a:lumOff val="2876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-1229511"/>
              <a:satOff val="7041"/>
              <a:lumOff val="2876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3C5B919-5E77-4ABF-83D5-64BC012379A0}">
      <dsp:nvSpPr>
        <dsp:cNvPr id="0" name=""/>
        <dsp:cNvSpPr/>
      </dsp:nvSpPr>
      <dsp:spPr>
        <a:xfrm>
          <a:off x="0" y="2543704"/>
          <a:ext cx="6403994" cy="12718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600" kern="1200"/>
            <a:t>Other regimes are also acceptable depending on the ID Physician</a:t>
          </a:r>
          <a:endParaRPr lang="en-US" sz="2600" kern="1200"/>
        </a:p>
      </dsp:txBody>
      <dsp:txXfrm>
        <a:off x="0" y="2543704"/>
        <a:ext cx="6403994" cy="1271852"/>
      </dsp:txXfrm>
    </dsp:sp>
    <dsp:sp modelId="{C34AAA68-5371-45E0-A69B-6D02B754E062}">
      <dsp:nvSpPr>
        <dsp:cNvPr id="0" name=""/>
        <dsp:cNvSpPr/>
      </dsp:nvSpPr>
      <dsp:spPr>
        <a:xfrm>
          <a:off x="0" y="3815556"/>
          <a:ext cx="6403994" cy="0"/>
        </a:xfrm>
        <a:prstGeom prst="line">
          <a:avLst/>
        </a:prstGeom>
        <a:gradFill rotWithShape="0">
          <a:gsLst>
            <a:gs pos="0">
              <a:schemeClr val="accent2">
                <a:hueOff val="-1844266"/>
                <a:satOff val="10562"/>
                <a:lumOff val="4314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-1844266"/>
                <a:satOff val="10562"/>
                <a:lumOff val="4314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-1844266"/>
              <a:satOff val="10562"/>
              <a:lumOff val="4314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2F2552F-D7AE-463C-91B4-E58A7A5AC6D2}">
      <dsp:nvSpPr>
        <dsp:cNvPr id="0" name=""/>
        <dsp:cNvSpPr/>
      </dsp:nvSpPr>
      <dsp:spPr>
        <a:xfrm>
          <a:off x="0" y="3815556"/>
          <a:ext cx="6403994" cy="12718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600" kern="1200"/>
            <a:t>In women starting on ART after 28 weeks,consider Raltegravir based ART as drugs crosses the placenta rapidly.</a:t>
          </a:r>
          <a:endParaRPr lang="en-US" sz="2600" kern="1200"/>
        </a:p>
      </dsp:txBody>
      <dsp:txXfrm>
        <a:off x="0" y="3815556"/>
        <a:ext cx="6403994" cy="12718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6D3E44-1138-4052-B253-5ED8C566C23F}">
      <dsp:nvSpPr>
        <dsp:cNvPr id="0" name=""/>
        <dsp:cNvSpPr/>
      </dsp:nvSpPr>
      <dsp:spPr>
        <a:xfrm>
          <a:off x="1073586" y="3281"/>
          <a:ext cx="2710383" cy="1626230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dk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1600" kern="1200"/>
            <a:t>Check CD4 count in early pregnancy and at delivery</a:t>
          </a:r>
          <a:endParaRPr lang="en-US" sz="1600" kern="1200"/>
        </a:p>
      </dsp:txBody>
      <dsp:txXfrm>
        <a:off x="1073586" y="3281"/>
        <a:ext cx="2710383" cy="1626230"/>
      </dsp:txXfrm>
    </dsp:sp>
    <dsp:sp modelId="{F37405F0-3E43-43C4-A53E-50BC8D00EAD1}">
      <dsp:nvSpPr>
        <dsp:cNvPr id="0" name=""/>
        <dsp:cNvSpPr/>
      </dsp:nvSpPr>
      <dsp:spPr>
        <a:xfrm>
          <a:off x="4055008" y="3281"/>
          <a:ext cx="2710383" cy="1626230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dk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1600" kern="1200"/>
            <a:t>Check viral load as baseline, 2/52 after starting treatment, 24/52, 32 to 36/52 and at delivery</a:t>
          </a:r>
          <a:endParaRPr lang="en-US" sz="1600" kern="1200"/>
        </a:p>
      </dsp:txBody>
      <dsp:txXfrm>
        <a:off x="4055008" y="3281"/>
        <a:ext cx="2710383" cy="1626230"/>
      </dsp:txXfrm>
    </dsp:sp>
    <dsp:sp modelId="{64A1DB38-51DB-48B5-8222-5C34429DC9C9}">
      <dsp:nvSpPr>
        <dsp:cNvPr id="0" name=""/>
        <dsp:cNvSpPr/>
      </dsp:nvSpPr>
      <dsp:spPr>
        <a:xfrm>
          <a:off x="7036430" y="3281"/>
          <a:ext cx="2710383" cy="1626230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dk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1600" kern="1200"/>
            <a:t>Delay invasive antenatal procedure until viral load is &lt; 50 copies/ml. Non invasive prenatal testing should be offered.</a:t>
          </a:r>
          <a:endParaRPr lang="en-US" sz="1600" kern="1200"/>
        </a:p>
      </dsp:txBody>
      <dsp:txXfrm>
        <a:off x="7036430" y="3281"/>
        <a:ext cx="2710383" cy="1626230"/>
      </dsp:txXfrm>
    </dsp:sp>
    <dsp:sp modelId="{B9874DAE-077D-46AC-93E6-6D952D29864B}">
      <dsp:nvSpPr>
        <dsp:cNvPr id="0" name=""/>
        <dsp:cNvSpPr/>
      </dsp:nvSpPr>
      <dsp:spPr>
        <a:xfrm>
          <a:off x="1073586" y="1900550"/>
          <a:ext cx="2710383" cy="1626230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dk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1600" kern="1200"/>
            <a:t>If urgent invasive procedure warranted Initiate ART which include Raltergravir and single dose Nevirapine 2 to 4 hrs prior to procedure</a:t>
          </a:r>
          <a:endParaRPr lang="en-US" sz="1600" kern="1200"/>
        </a:p>
      </dsp:txBody>
      <dsp:txXfrm>
        <a:off x="1073586" y="1900550"/>
        <a:ext cx="2710383" cy="1626230"/>
      </dsp:txXfrm>
    </dsp:sp>
    <dsp:sp modelId="{E0B34DB0-FB37-42A2-8013-8E428B82A399}">
      <dsp:nvSpPr>
        <dsp:cNvPr id="0" name=""/>
        <dsp:cNvSpPr/>
      </dsp:nvSpPr>
      <dsp:spPr>
        <a:xfrm>
          <a:off x="4055008" y="1900550"/>
          <a:ext cx="2710383" cy="1626230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dk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1600" kern="1200"/>
            <a:t>Perform serial growth scans from 26-28/52 onwards</a:t>
          </a:r>
          <a:endParaRPr lang="en-US" sz="1600" kern="1200"/>
        </a:p>
      </dsp:txBody>
      <dsp:txXfrm>
        <a:off x="4055008" y="1900550"/>
        <a:ext cx="2710383" cy="1626230"/>
      </dsp:txXfrm>
    </dsp:sp>
    <dsp:sp modelId="{0AC2C3B8-58CE-45A2-83FA-11B29F809D81}">
      <dsp:nvSpPr>
        <dsp:cNvPr id="0" name=""/>
        <dsp:cNvSpPr/>
      </dsp:nvSpPr>
      <dsp:spPr>
        <a:xfrm>
          <a:off x="7036430" y="1900550"/>
          <a:ext cx="2710383" cy="1626230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dk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1600" kern="1200"/>
            <a:t>Watch out for complications of HIV/AIDS ed Kaposi sarcoma, Herpes simplex</a:t>
          </a:r>
          <a:endParaRPr lang="en-US" sz="1600" kern="1200"/>
        </a:p>
      </dsp:txBody>
      <dsp:txXfrm>
        <a:off x="7036430" y="1900550"/>
        <a:ext cx="2710383" cy="16262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F25566F7-728C-E247-B5C4-E56B9A72B825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03D812-C0F9-9C4E-B13A-55A314A446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245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566F7-728C-E247-B5C4-E56B9A72B825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3D812-C0F9-9C4E-B13A-55A314A446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540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25566F7-728C-E247-B5C4-E56B9A72B825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03D812-C0F9-9C4E-B13A-55A314A446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2307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25566F7-728C-E247-B5C4-E56B9A72B825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03D812-C0F9-9C4E-B13A-55A314A4460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032300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25566F7-728C-E247-B5C4-E56B9A72B825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03D812-C0F9-9C4E-B13A-55A314A446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6543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566F7-728C-E247-B5C4-E56B9A72B825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3D812-C0F9-9C4E-B13A-55A314A446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5399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566F7-728C-E247-B5C4-E56B9A72B825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3D812-C0F9-9C4E-B13A-55A314A446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6475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566F7-728C-E247-B5C4-E56B9A72B825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3D812-C0F9-9C4E-B13A-55A314A446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1963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25566F7-728C-E247-B5C4-E56B9A72B825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03D812-C0F9-9C4E-B13A-55A314A446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8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566F7-728C-E247-B5C4-E56B9A72B825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3D812-C0F9-9C4E-B13A-55A314A446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739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25566F7-728C-E247-B5C4-E56B9A72B825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03D812-C0F9-9C4E-B13A-55A314A446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489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566F7-728C-E247-B5C4-E56B9A72B825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3D812-C0F9-9C4E-B13A-55A314A446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466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566F7-728C-E247-B5C4-E56B9A72B825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3D812-C0F9-9C4E-B13A-55A314A446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400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566F7-728C-E247-B5C4-E56B9A72B825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3D812-C0F9-9C4E-B13A-55A314A446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518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566F7-728C-E247-B5C4-E56B9A72B825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3D812-C0F9-9C4E-B13A-55A314A446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555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566F7-728C-E247-B5C4-E56B9A72B825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3D812-C0F9-9C4E-B13A-55A314A446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612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566F7-728C-E247-B5C4-E56B9A72B825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3D812-C0F9-9C4E-B13A-55A314A446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390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1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5566F7-728C-E247-B5C4-E56B9A72B825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03D812-C0F9-9C4E-B13A-55A314A446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9997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718" r:id="rId1"/>
    <p:sldLayoutId id="2147484719" r:id="rId2"/>
    <p:sldLayoutId id="2147484720" r:id="rId3"/>
    <p:sldLayoutId id="2147484721" r:id="rId4"/>
    <p:sldLayoutId id="2147484722" r:id="rId5"/>
    <p:sldLayoutId id="2147484723" r:id="rId6"/>
    <p:sldLayoutId id="2147484724" r:id="rId7"/>
    <p:sldLayoutId id="2147484725" r:id="rId8"/>
    <p:sldLayoutId id="2147484726" r:id="rId9"/>
    <p:sldLayoutId id="2147484727" r:id="rId10"/>
    <p:sldLayoutId id="2147484728" r:id="rId11"/>
    <p:sldLayoutId id="2147484729" r:id="rId12"/>
    <p:sldLayoutId id="2147484730" r:id="rId13"/>
    <p:sldLayoutId id="2147484731" r:id="rId14"/>
    <p:sldLayoutId id="2147484732" r:id="rId15"/>
    <p:sldLayoutId id="2147484733" r:id="rId16"/>
    <p:sldLayoutId id="2147484734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8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 /><Relationship Id="rId2" Type="http://schemas.openxmlformats.org/officeDocument/2006/relationships/diagramData" Target="../diagrams/data1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1.xml" /><Relationship Id="rId5" Type="http://schemas.openxmlformats.org/officeDocument/2006/relationships/diagramColors" Target="../diagrams/colors1.xml" /><Relationship Id="rId4" Type="http://schemas.openxmlformats.org/officeDocument/2006/relationships/diagramQuickStyle" Target="../diagrams/quickStyle1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 /><Relationship Id="rId2" Type="http://schemas.openxmlformats.org/officeDocument/2006/relationships/diagramData" Target="../diagrams/data2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2.xml" /><Relationship Id="rId5" Type="http://schemas.openxmlformats.org/officeDocument/2006/relationships/diagramColors" Target="../diagrams/colors2.xml" /><Relationship Id="rId4" Type="http://schemas.openxmlformats.org/officeDocument/2006/relationships/diagramQuickStyle" Target="../diagrams/quickStyle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4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 /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7.xml" 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4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8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8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>
            <a:extLst>
              <a:ext uri="{FF2B5EF4-FFF2-40B4-BE49-F238E27FC236}">
                <a16:creationId xmlns:a16="http://schemas.microsoft.com/office/drawing/2014/main" id="{D73EE7F4-454C-EF43-A154-C5A67B65FFDD}"/>
              </a:ext>
            </a:extLst>
          </p:cNvPr>
          <p:cNvSpPr>
            <a:spLocks noGrp="1" noChangeAspect="1" noChangeArrowheads="1"/>
          </p:cNvSpPr>
          <p:nvPr>
            <p:ph type="ctr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dirty="0"/>
              <a:t>Managing HIV in Pregnancy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1B4BE8-CC5F-E842-977D-2D7A224D92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2100" y="4338320"/>
            <a:ext cx="9070848" cy="800943"/>
          </a:xfrm>
        </p:spPr>
        <p:txBody>
          <a:bodyPr>
            <a:normAutofit fontScale="25000" lnSpcReduction="20000"/>
          </a:bodyPr>
          <a:lstStyle/>
          <a:p>
            <a:r>
              <a:rPr lang="en-US" sz="6400" dirty="0"/>
              <a:t>Dr Ab Rahim Abd Ghani</a:t>
            </a:r>
          </a:p>
          <a:p>
            <a:r>
              <a:rPr lang="en-US" sz="6400" dirty="0"/>
              <a:t>Head of  Department and O&amp;G Consultant </a:t>
            </a:r>
          </a:p>
          <a:p>
            <a:r>
              <a:rPr lang="en-US" sz="6400" dirty="0"/>
              <a:t>Hospital </a:t>
            </a:r>
            <a:r>
              <a:rPr lang="en-US" sz="6400" dirty="0" err="1"/>
              <a:t>Pakar</a:t>
            </a:r>
            <a:r>
              <a:rPr lang="en-US" sz="6400" dirty="0"/>
              <a:t> </a:t>
            </a:r>
            <a:r>
              <a:rPr lang="en-US" sz="6400" dirty="0" err="1"/>
              <a:t>Sultanah</a:t>
            </a:r>
            <a:r>
              <a:rPr lang="en-US" sz="6400" dirty="0"/>
              <a:t> Fatimah Muar</a:t>
            </a:r>
          </a:p>
          <a:p>
            <a:r>
              <a:rPr lang="en-US" sz="6400" dirty="0"/>
              <a:t>MBBS (Adelaide), M Med O&amp;G USM </a:t>
            </a:r>
          </a:p>
          <a:p>
            <a:r>
              <a:rPr lang="en-US" sz="6400" dirty="0"/>
              <a:t>28/03/23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5643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41A8F-3674-BC8F-26FB-2C15AEBE0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 of </a:t>
            </a:r>
            <a:r>
              <a:rPr lang="en-US" dirty="0" err="1"/>
              <a:t>hiv</a:t>
            </a:r>
            <a:r>
              <a:rPr lang="en-US" dirty="0"/>
              <a:t> pregnant women </a:t>
            </a:r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6BAA5F-2F22-09D4-AA05-5B1FC59843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b="1" u="sng" dirty="0"/>
              <a:t>2. REFERRAL</a:t>
            </a:r>
          </a:p>
          <a:p>
            <a:r>
              <a:rPr lang="en-US" dirty="0"/>
              <a:t>Multidisciplinary team in combine clinic (FMS, Obstetrician, ID physician/ Physician) and community healthcare personnel.</a:t>
            </a:r>
          </a:p>
          <a:p>
            <a:r>
              <a:rPr lang="en-US" dirty="0"/>
              <a:t>Inform the need for delivery in specialist hospital.</a:t>
            </a:r>
          </a:p>
          <a:p>
            <a:r>
              <a:rPr lang="en-US" dirty="0"/>
              <a:t>Early referral to </a:t>
            </a:r>
            <a:r>
              <a:rPr lang="en-US" dirty="0" err="1"/>
              <a:t>paediatrician</a:t>
            </a:r>
            <a:r>
              <a:rPr lang="en-US" dirty="0"/>
              <a:t> in anticipating a delivery.</a:t>
            </a:r>
          </a:p>
          <a:p>
            <a:r>
              <a:rPr lang="en-US" dirty="0"/>
              <a:t>If unexpected delivery occurred in centers without specialist, mother and newborn should be referred immediately to the respective specialist hospital for further management.</a:t>
            </a:r>
          </a:p>
        </p:txBody>
      </p:sp>
    </p:spTree>
    <p:extLst>
      <p:ext uri="{BB962C8B-B14F-4D97-AF65-F5344CB8AC3E}">
        <p14:creationId xmlns:p14="http://schemas.microsoft.com/office/powerpoint/2010/main" val="18548085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90AA6-D397-66EA-518A-AAB5D70D3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 of </a:t>
            </a:r>
            <a:r>
              <a:rPr lang="en-US" dirty="0" err="1"/>
              <a:t>hiv</a:t>
            </a:r>
            <a:r>
              <a:rPr lang="en-US" dirty="0"/>
              <a:t> pregnant women </a:t>
            </a:r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36B529-4944-714B-482B-EEF946A90B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b="1" u="sng" dirty="0"/>
              <a:t>3. MEDICAL TREATMENT AND MONITORING</a:t>
            </a:r>
          </a:p>
          <a:p>
            <a:r>
              <a:rPr lang="en-US" dirty="0"/>
              <a:t>ART is the recommended method for prevention of maternal-to-child transmission (PMTCT).</a:t>
            </a:r>
          </a:p>
          <a:p>
            <a:r>
              <a:rPr lang="en-MY" dirty="0"/>
              <a:t>Must be started in all pregnant mothers who are HIV+ regardless of CD4 count.</a:t>
            </a:r>
          </a:p>
          <a:p>
            <a:r>
              <a:rPr lang="en-MY" dirty="0"/>
              <a:t>Ideally started at 14w of pregnancy.</a:t>
            </a:r>
          </a:p>
          <a:p>
            <a:r>
              <a:rPr lang="en-US" dirty="0"/>
              <a:t>Women who present after the 28 weeks must commence ART without delay – consult ID physician choice of ART regimen (</a:t>
            </a:r>
            <a:r>
              <a:rPr lang="en-US" dirty="0" err="1"/>
              <a:t>Raltegravir</a:t>
            </a:r>
            <a:r>
              <a:rPr lang="en-US" dirty="0"/>
              <a:t>/Dolutegravir achieve more rapid viral suppression and further reduce risk of perinatal transmission)</a:t>
            </a:r>
          </a:p>
          <a:p>
            <a:r>
              <a:rPr lang="en-US" dirty="0"/>
              <a:t>VL must be done between 32-36 weeks.</a:t>
            </a:r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40052260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55CD2-9FC9-7888-1DB6-C0649AE16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</a:t>
            </a:r>
            <a:r>
              <a:rPr lang="en-US" dirty="0"/>
              <a:t>)Pregnant women who are art naive</a:t>
            </a:r>
            <a:endParaRPr lang="en-MY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F9EFDF3-BDD4-AB4A-23F3-8C78B7D520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3005" y="1814511"/>
            <a:ext cx="7007805" cy="2825728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A4CD0E-FE7B-19E2-F3E2-471492A25B7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3534928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F92D2-2FA7-7226-BFA3-4B1B59A3A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ii)Women who are stable on art before pregnancy</a:t>
            </a:r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767772-8BCF-BAD4-9423-50545927D6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1440" y="1696720"/>
            <a:ext cx="6334760" cy="2092960"/>
          </a:xfrm>
        </p:spPr>
        <p:txBody>
          <a:bodyPr>
            <a:normAutofit lnSpcReduction="10000"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Existing ART is to be continued throughout pregnancy and after delivery.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Determine current CD4 and VL during early stage of pregnancy.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Refer ID physician if patient experiencing virological failure (drug resistant)</a:t>
            </a:r>
            <a:endParaRPr lang="en-MY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A95BDB-AE4B-A830-18D9-1735D07FB2F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2661334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420D8-A516-0C90-0395-88BE85955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066163"/>
            <a:ext cx="3306744" cy="5148371"/>
          </a:xfrm>
        </p:spPr>
        <p:txBody>
          <a:bodyPr>
            <a:normAutofit/>
          </a:bodyPr>
          <a:lstStyle/>
          <a:p>
            <a:r>
              <a:rPr lang="en-MY" sz="3200"/>
              <a:t>Choice of ART for pmtct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B6ED22A-18D3-5A0C-A3A8-067C1C5269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2412732"/>
              </p:ext>
            </p:extLst>
          </p:nvPr>
        </p:nvGraphicFramePr>
        <p:xfrm>
          <a:off x="4678344" y="1127125"/>
          <a:ext cx="6403994" cy="50874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112413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3B6AC-17D5-8EB7-2F9C-2A5A1F119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</p:spPr>
        <p:txBody>
          <a:bodyPr>
            <a:normAutofit/>
          </a:bodyPr>
          <a:lstStyle/>
          <a:p>
            <a:r>
              <a:rPr lang="en-MY"/>
              <a:t>Additional antenatal consideration</a:t>
            </a:r>
            <a:endParaRPr lang="en-MY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16A5DFF-703D-8976-D306-8CA72B1DE6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4864920"/>
              </p:ext>
            </p:extLst>
          </p:nvPr>
        </p:nvGraphicFramePr>
        <p:xfrm>
          <a:off x="685800" y="2441051"/>
          <a:ext cx="10820400" cy="3530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713472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0E191-49CD-95C1-E884-5D41C0C97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67" y="1641920"/>
            <a:ext cx="3211634" cy="1051394"/>
          </a:xfrm>
        </p:spPr>
        <p:txBody>
          <a:bodyPr>
            <a:normAutofit fontScale="90000"/>
          </a:bodyPr>
          <a:lstStyle/>
          <a:p>
            <a:pPr algn="ctr"/>
            <a:r>
              <a:rPr lang="en-MY" sz="3200"/>
              <a:t>Management of HIV positive</a:t>
            </a:r>
            <a:r>
              <a:rPr lang="en-MY" sz="3200" dirty="0">
                <a:solidFill>
                  <a:schemeClr val="bg1"/>
                </a:solidFill>
              </a:rPr>
              <a:t> Mother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68A3A84-7B14-82C1-2A96-65287EEBCD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94560"/>
            <a:ext cx="3306742" cy="4024125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AZT- Zidovudine</a:t>
            </a:r>
          </a:p>
          <a:p>
            <a:r>
              <a:rPr lang="en-US" sz="1600" dirty="0">
                <a:solidFill>
                  <a:schemeClr val="bg1"/>
                </a:solidFill>
              </a:rPr>
              <a:t>NRTI-Nucleoside transcriptase inhibitor</a:t>
            </a:r>
          </a:p>
          <a:p>
            <a:r>
              <a:rPr lang="en-US" sz="1600" dirty="0">
                <a:solidFill>
                  <a:schemeClr val="bg1"/>
                </a:solidFill>
              </a:rPr>
              <a:t>EFV-Efavirenz</a:t>
            </a:r>
          </a:p>
          <a:p>
            <a:r>
              <a:rPr lang="en-US" sz="1600" dirty="0">
                <a:solidFill>
                  <a:schemeClr val="bg1"/>
                </a:solidFill>
              </a:rPr>
              <a:t>NVP-</a:t>
            </a:r>
            <a:r>
              <a:rPr lang="en-US" sz="1600" dirty="0" err="1">
                <a:solidFill>
                  <a:schemeClr val="bg1"/>
                </a:solidFill>
              </a:rPr>
              <a:t>Nevarapine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D416A3EC-077B-7E2A-5D02-516F33F861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5916" y="404411"/>
            <a:ext cx="8766327" cy="629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8646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D7457-F045-FB01-CDD1-E5E126241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804334"/>
            <a:ext cx="3471333" cy="5249333"/>
          </a:xfrm>
        </p:spPr>
        <p:txBody>
          <a:bodyPr>
            <a:normAutofit/>
          </a:bodyPr>
          <a:lstStyle/>
          <a:p>
            <a:pPr algn="ctr"/>
            <a:r>
              <a:rPr lang="en-MY" sz="3100"/>
              <a:t>4.Mode of delivery and intrapartum consideration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A5AF45-CC72-8FF5-67DA-79C0FF9DB1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4722" y="111760"/>
            <a:ext cx="6693118" cy="6858000"/>
          </a:xfrm>
        </p:spPr>
        <p:txBody>
          <a:bodyPr anchor="ctr">
            <a:normAutofit/>
          </a:bodyPr>
          <a:lstStyle/>
          <a:p>
            <a:r>
              <a:rPr lang="en-MY" sz="2400">
                <a:solidFill>
                  <a:schemeClr val="tx2"/>
                </a:solidFill>
              </a:rPr>
              <a:t>ECV is not contraindicated provided viral load &lt;50 copies/ml</a:t>
            </a:r>
          </a:p>
          <a:p>
            <a:r>
              <a:rPr lang="en-MY" sz="2400">
                <a:solidFill>
                  <a:schemeClr val="tx2"/>
                </a:solidFill>
              </a:rPr>
              <a:t>Delivery in specialist hospital with Obstetrician and paediatrician</a:t>
            </a:r>
          </a:p>
          <a:p>
            <a:r>
              <a:rPr lang="en-MY" sz="2400">
                <a:solidFill>
                  <a:schemeClr val="tx2"/>
                </a:solidFill>
              </a:rPr>
              <a:t>Viral load at 32-36 weeks :</a:t>
            </a:r>
          </a:p>
          <a:p>
            <a:pPr marL="457200" indent="-457200">
              <a:buAutoNum type="arabicPeriod"/>
            </a:pPr>
            <a:r>
              <a:rPr lang="en-MY" sz="2400">
                <a:solidFill>
                  <a:schemeClr val="tx2"/>
                </a:solidFill>
              </a:rPr>
              <a:t>&lt;50 copies – Vaginal delivery</a:t>
            </a:r>
          </a:p>
          <a:p>
            <a:pPr marL="457200" indent="-457200">
              <a:buAutoNum type="arabicPeriod"/>
            </a:pPr>
            <a:r>
              <a:rPr lang="en-MY" sz="2400">
                <a:solidFill>
                  <a:schemeClr val="tx2"/>
                </a:solidFill>
              </a:rPr>
              <a:t>50-399 copies – consider planned C section</a:t>
            </a:r>
          </a:p>
          <a:p>
            <a:pPr marL="457200" indent="-457200">
              <a:buAutoNum type="arabicPeriod"/>
            </a:pPr>
            <a:r>
              <a:rPr lang="en-MY" sz="2400">
                <a:solidFill>
                  <a:schemeClr val="tx2"/>
                </a:solidFill>
              </a:rPr>
              <a:t>&gt;/ 400 copies/ unknown viral load- Planned  C section recommended.</a:t>
            </a:r>
          </a:p>
          <a:p>
            <a:r>
              <a:rPr lang="en-MY" sz="2400">
                <a:solidFill>
                  <a:schemeClr val="tx2"/>
                </a:solidFill>
              </a:rPr>
              <a:t>Intrapartum management should not differ from HIV negative women, </a:t>
            </a:r>
            <a:r>
              <a:rPr lang="en-MY" sz="2400" err="1">
                <a:solidFill>
                  <a:schemeClr val="tx2"/>
                </a:solidFill>
              </a:rPr>
              <a:t>forcep</a:t>
            </a:r>
            <a:r>
              <a:rPr lang="en-MY" sz="2400">
                <a:solidFill>
                  <a:schemeClr val="tx2"/>
                </a:solidFill>
              </a:rPr>
              <a:t> is preferred if instrumental delivery indicated.</a:t>
            </a:r>
          </a:p>
          <a:p>
            <a:r>
              <a:rPr lang="en-MY" sz="2400">
                <a:solidFill>
                  <a:schemeClr val="tx2"/>
                </a:solidFill>
              </a:rPr>
              <a:t>Delayed cord clamping is not contraindicated.</a:t>
            </a:r>
          </a:p>
        </p:txBody>
      </p:sp>
    </p:spTree>
    <p:extLst>
      <p:ext uri="{BB962C8B-B14F-4D97-AF65-F5344CB8AC3E}">
        <p14:creationId xmlns:p14="http://schemas.microsoft.com/office/powerpoint/2010/main" val="40205332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B5F6A-67B3-FB8B-E5FB-E914BE931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66AE2C-C5B5-8ECC-7E40-9781610D15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u="sng" dirty="0"/>
              <a:t>4. MODE OF DELIVERY (cont’d)</a:t>
            </a:r>
          </a:p>
          <a:p>
            <a:r>
              <a:rPr lang="en-US" sz="2400" dirty="0" err="1"/>
              <a:t>Paediatrician</a:t>
            </a:r>
            <a:r>
              <a:rPr lang="en-US" sz="2400" dirty="0"/>
              <a:t> should be alerted prior to delivery.</a:t>
            </a:r>
          </a:p>
          <a:p>
            <a:r>
              <a:rPr lang="en-US" sz="2400" dirty="0"/>
              <a:t>Post delivery, mothers should be referred to physician. </a:t>
            </a:r>
          </a:p>
          <a:p>
            <a:r>
              <a:rPr lang="en-US" sz="2400" dirty="0"/>
              <a:t>Counsel patient and partner that placenta will not be returned. It will be disposed following standard universal precaution.</a:t>
            </a:r>
            <a:endParaRPr lang="en-US" b="1" u="sng" dirty="0"/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2917712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0A06F-4A6A-293A-144B-73BA1059F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MY" sz="4000" b="1" u="sng" dirty="0"/>
              <a:t>5. INTRAPARTUM IV ZIDOVUDINE INFUSION</a:t>
            </a:r>
            <a:br>
              <a:rPr lang="en-MY" sz="4000" b="1" u="sng" dirty="0"/>
            </a:br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B54BAC-EC98-8613-EAC4-DB5AAD5F1D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Recommended for women with a VL of &gt;1000 copies/mL who present in </a:t>
            </a:r>
            <a:r>
              <a:rPr lang="en-US" dirty="0" err="1"/>
              <a:t>labour</a:t>
            </a:r>
            <a:r>
              <a:rPr lang="en-US" dirty="0"/>
              <a:t> or with ruptured membranes or admitted for planned PLCS regardless mode of delivery</a:t>
            </a:r>
          </a:p>
          <a:p>
            <a:r>
              <a:rPr lang="en-US" dirty="0"/>
              <a:t>2 mg/kg for the 1st hour followed by 1 mg/kg/h </a:t>
            </a:r>
          </a:p>
          <a:p>
            <a:r>
              <a:rPr lang="en-US" dirty="0"/>
              <a:t>Allow at least 3 </a:t>
            </a:r>
            <a:r>
              <a:rPr lang="en-US" dirty="0" err="1"/>
              <a:t>hrs</a:t>
            </a:r>
            <a:r>
              <a:rPr lang="en-US" dirty="0"/>
              <a:t> of infusion prior to elective C section as the cord blood to maternal Zidovudine levels are higher than those who received less than 3 </a:t>
            </a:r>
            <a:r>
              <a:rPr lang="en-US" dirty="0" err="1"/>
              <a:t>hrs</a:t>
            </a:r>
            <a:r>
              <a:rPr lang="en-US" dirty="0"/>
              <a:t> of infusion.</a:t>
            </a:r>
          </a:p>
          <a:p>
            <a:r>
              <a:rPr lang="en-US" dirty="0"/>
              <a:t>Continue oral ART but omit AZT during AZT infusion.</a:t>
            </a:r>
          </a:p>
          <a:p>
            <a:r>
              <a:rPr lang="en-US" dirty="0"/>
              <a:t>Stop infusion in the event of an emergency C section despite AZT still not completed 3 hrs.</a:t>
            </a:r>
          </a:p>
        </p:txBody>
      </p:sp>
    </p:spTree>
    <p:extLst>
      <p:ext uri="{BB962C8B-B14F-4D97-AF65-F5344CB8AC3E}">
        <p14:creationId xmlns:p14="http://schemas.microsoft.com/office/powerpoint/2010/main" val="2051261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D9F4F-1CD0-314B-832A-C897CFB44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pic>
        <p:nvPicPr>
          <p:cNvPr id="6" name="Content Placeholder 5" descr="Application&#10;&#10;Description automatically generated with low confidence">
            <a:extLst>
              <a:ext uri="{FF2B5EF4-FFF2-40B4-BE49-F238E27FC236}">
                <a16:creationId xmlns:a16="http://schemas.microsoft.com/office/drawing/2014/main" id="{F03FEDFE-71EC-EF49-BD76-FB1F21E5AE0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65729" y="1825625"/>
            <a:ext cx="3011941" cy="4351338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6D8D09-818F-2F4C-A7A5-1D9CA4F7D1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77670" y="1825625"/>
            <a:ext cx="7676130" cy="4351338"/>
          </a:xfrm>
        </p:spPr>
        <p:txBody>
          <a:bodyPr>
            <a:normAutofit/>
          </a:bodyPr>
          <a:lstStyle/>
          <a:p>
            <a:r>
              <a:rPr lang="en-US" dirty="0"/>
              <a:t>The vertical transmission of HIV and syphilis can be effectively controlled through early diagnosis and treatment.</a:t>
            </a:r>
          </a:p>
          <a:p>
            <a:r>
              <a:rPr lang="en-US" dirty="0"/>
              <a:t>Yet globally there are still an estimated 150 000 cases of new </a:t>
            </a:r>
            <a:r>
              <a:rPr lang="en-US" dirty="0" err="1"/>
              <a:t>paediatrics</a:t>
            </a:r>
            <a:r>
              <a:rPr lang="en-US" dirty="0"/>
              <a:t> HIV infections each year.</a:t>
            </a:r>
          </a:p>
          <a:p>
            <a:r>
              <a:rPr lang="en-MY" dirty="0"/>
              <a:t>WHO has outlined targets to</a:t>
            </a:r>
            <a:r>
              <a:rPr lang="en-US" dirty="0"/>
              <a:t> eliminate mother-to-child transmission of HIV and syphilis infection (EMTCT HIV and syphilis) to achieve 0 new HIV infections among infants by 2020.</a:t>
            </a:r>
          </a:p>
        </p:txBody>
      </p:sp>
    </p:spTree>
    <p:extLst>
      <p:ext uri="{BB962C8B-B14F-4D97-AF65-F5344CB8AC3E}">
        <p14:creationId xmlns:p14="http://schemas.microsoft.com/office/powerpoint/2010/main" val="20655246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E6DC2-B35C-905E-C189-E1EFF0658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MY" dirty="0"/>
              <a:t>Intrapartum consideration in women presenting with rupture membrane</a:t>
            </a:r>
          </a:p>
        </p:txBody>
      </p:sp>
      <p:pic>
        <p:nvPicPr>
          <p:cNvPr id="5" name="Content Placeholder 4" descr="Table">
            <a:extLst>
              <a:ext uri="{FF2B5EF4-FFF2-40B4-BE49-F238E27FC236}">
                <a16:creationId xmlns:a16="http://schemas.microsoft.com/office/drawing/2014/main" id="{CF782BE6-BEFA-FC6B-D726-325089A4F9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3484" y="2193925"/>
            <a:ext cx="10392682" cy="4453400"/>
          </a:xfrm>
        </p:spPr>
      </p:pic>
    </p:spTree>
    <p:extLst>
      <p:ext uri="{BB962C8B-B14F-4D97-AF65-F5344CB8AC3E}">
        <p14:creationId xmlns:p14="http://schemas.microsoft.com/office/powerpoint/2010/main" val="7111981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C06BF-02E9-626A-552E-519E6941D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Post partum care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E530B-55EE-9616-7749-9F119A475E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MY" sz="2800"/>
              <a:t>Refer To ID or Physician regarding the continuation of ART for life unless the women is not motivated to be compliant and CD4count is &gt;350 cell/</a:t>
            </a:r>
            <a:r>
              <a:rPr lang="en-MY" sz="2800" err="1"/>
              <a:t>ul</a:t>
            </a:r>
            <a:endParaRPr lang="en-MY" sz="2800"/>
          </a:p>
          <a:p>
            <a:r>
              <a:rPr lang="en-MY" sz="2800"/>
              <a:t>Cessation of ART should be monitored by ID team to minimise the risk of drug resistance.</a:t>
            </a:r>
          </a:p>
          <a:p>
            <a:r>
              <a:rPr lang="en-MY" sz="2800"/>
              <a:t>Baby should be referred to paediatric team for post exposure prophylaxis and further management.</a:t>
            </a:r>
          </a:p>
        </p:txBody>
      </p:sp>
    </p:spTree>
    <p:extLst>
      <p:ext uri="{BB962C8B-B14F-4D97-AF65-F5344CB8AC3E}">
        <p14:creationId xmlns:p14="http://schemas.microsoft.com/office/powerpoint/2010/main" val="18791700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166C5-1381-A8F4-BD08-D8C505654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err="1"/>
              <a:t>PosTNATAL</a:t>
            </a:r>
            <a:r>
              <a:rPr lang="en-MY" dirty="0"/>
              <a:t> CARE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8F1502-078B-C357-E95A-3C6CF6C6C8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MY" sz="2400" b="1" u="sng" dirty="0"/>
              <a:t>1. BREASTFEEDING</a:t>
            </a:r>
          </a:p>
          <a:p>
            <a:r>
              <a:rPr lang="en-US" sz="2400" dirty="0"/>
              <a:t>The risk of vertical transmission is significantly higher (14-16%) with breastfeeding despite receiving ART.</a:t>
            </a:r>
          </a:p>
          <a:p>
            <a:r>
              <a:rPr lang="en-US" sz="2400" dirty="0"/>
              <a:t>HIV+ mothers are encouraged to avoid breastfeeding.</a:t>
            </a:r>
          </a:p>
          <a:p>
            <a:r>
              <a:rPr lang="en-US" sz="2400" dirty="0"/>
              <a:t>Strategies should be made to ensure babies of HIV mothers are formula fed and their care givers educated on proper hygiene.</a:t>
            </a:r>
          </a:p>
          <a:p>
            <a:r>
              <a:rPr lang="en-US" sz="2400" dirty="0"/>
              <a:t>Suppression of lactation should be considered for these patients.</a:t>
            </a:r>
          </a:p>
          <a:p>
            <a:r>
              <a:rPr lang="en-US" sz="2400" dirty="0">
                <a:ea typeface="Calibri" panose="020F0502020204030204"/>
                <a:cs typeface="Calibri" panose="020F0502020204030204"/>
              </a:rPr>
              <a:t>Government provides free infant formula in government hospitals and health clinics for HIV-exposed infants up to 24 months of age, regardless of nationality.</a:t>
            </a:r>
          </a:p>
          <a:p>
            <a:endParaRPr lang="en-MY" dirty="0"/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5670618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80705-22C7-6397-CE8E-B6E073585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err="1"/>
              <a:t>PosTNATAL</a:t>
            </a:r>
            <a:r>
              <a:rPr lang="en-MY" dirty="0"/>
              <a:t> CARE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B06E4-B3CB-EA37-DC76-2AF1874AFE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839454"/>
            <a:ext cx="10820400" cy="437923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/>
              <a:t>If the women insists on breastfeeding despite counseling; these criteria should be fulfilled.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/>
              <a:t>Both mother and child need to be referred to </a:t>
            </a:r>
            <a:r>
              <a:rPr lang="en-US" sz="2400" err="1"/>
              <a:t>paediatrician</a:t>
            </a:r>
            <a:r>
              <a:rPr lang="en-US" sz="2400"/>
              <a:t> before breastfeeding is allowed.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/>
              <a:t>Mother has no sign of infection/ wound over the breasts.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/>
              <a:t>Maternal viral load should always be maintained below 50 copies/</a:t>
            </a:r>
            <a:r>
              <a:rPr lang="en-US" sz="2400" err="1"/>
              <a:t>mL.</a:t>
            </a:r>
            <a:endParaRPr lang="en-US" sz="240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/>
              <a:t>Infant’s HIV PCR test should be monitored every month until the child stopped breastfeeding.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/>
              <a:t>Exclusive breastfeeding. Mixed feeding carries a higher risk of mother-to-child transmission</a:t>
            </a:r>
            <a:r>
              <a:rPr lang="en-MY" sz="2400"/>
              <a:t>.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2358917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60B0B-C62E-2475-9A75-8EED565F6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POSTNATAL CARE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FF54EF-052B-8136-482E-F740B7E48D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MY" sz="2800" b="1" u="sng" dirty="0"/>
              <a:t>2. TREATMENT ADHERENCE AND CONTRACEPTION</a:t>
            </a:r>
          </a:p>
          <a:p>
            <a:r>
              <a:rPr lang="en-US" sz="2800">
                <a:cs typeface="Calibri"/>
              </a:rPr>
              <a:t>Ensure mother and infant compliant to ART on every TCA.</a:t>
            </a:r>
          </a:p>
          <a:p>
            <a:r>
              <a:rPr lang="en-US" sz="2800">
                <a:cs typeface="Calibri"/>
              </a:rPr>
              <a:t>Women should be referred early for preconception care.</a:t>
            </a:r>
          </a:p>
          <a:p>
            <a:r>
              <a:rPr lang="en-US" sz="2800">
                <a:cs typeface="Calibri"/>
              </a:rPr>
              <a:t>Women and their partner should be educated on effective contraception to prevent transmission of HIV.</a:t>
            </a:r>
          </a:p>
          <a:p>
            <a:endParaRPr lang="en-MY" sz="2400"/>
          </a:p>
        </p:txBody>
      </p:sp>
    </p:spTree>
    <p:extLst>
      <p:ext uri="{BB962C8B-B14F-4D97-AF65-F5344CB8AC3E}">
        <p14:creationId xmlns:p14="http://schemas.microsoft.com/office/powerpoint/2010/main" val="14379237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BABA3-E11F-9C84-3842-DA21F876B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Postnatal care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38B2B3-AB03-0809-933F-0AAE295E3C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28483"/>
            <a:ext cx="10820400" cy="449020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 dirty="0"/>
              <a:t>Generally most forms of contraception can be use in women on ART.</a:t>
            </a:r>
          </a:p>
          <a:p>
            <a:r>
              <a:rPr lang="en-US" sz="2400" dirty="0"/>
              <a:t>Condom is the only contraceptive method proven to prevent both pregnancy and sexual transmission of HIV. Educate couple on correct condom use.</a:t>
            </a:r>
          </a:p>
          <a:p>
            <a:r>
              <a:rPr lang="en-US" sz="2400" dirty="0"/>
              <a:t>OCP – increase genital shedding of HIV-1, drug interaction with ART. May require higher dose of estrogen.</a:t>
            </a:r>
            <a:r>
              <a:rPr lang="en-US" sz="2400"/>
              <a:t> </a:t>
            </a:r>
            <a:endParaRPr lang="en-US" sz="2400" dirty="0"/>
          </a:p>
          <a:p>
            <a:r>
              <a:rPr lang="en-US" sz="2400" dirty="0"/>
              <a:t>If an intra uterine device or hormonal contraception is to be considered, they must be used together with the condom.</a:t>
            </a:r>
          </a:p>
          <a:p>
            <a:r>
              <a:rPr lang="en-US" sz="2400" dirty="0">
                <a:cs typeface="Calibri"/>
              </a:rPr>
              <a:t>BTL can be considered if there is obstetrics/ medical indication. Decision of BTL need to be discussed with ID Physician and Obstetrician and consent is required from husband and wife.</a:t>
            </a:r>
          </a:p>
          <a:p>
            <a:r>
              <a:rPr lang="en-US" sz="2400" dirty="0">
                <a:cs typeface="Calibri"/>
              </a:rPr>
              <a:t>Yearly cervical smear is advised.</a:t>
            </a:r>
          </a:p>
        </p:txBody>
      </p:sp>
    </p:spTree>
    <p:extLst>
      <p:ext uri="{BB962C8B-B14F-4D97-AF65-F5344CB8AC3E}">
        <p14:creationId xmlns:p14="http://schemas.microsoft.com/office/powerpoint/2010/main" val="24811461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F23AC90-8C79-992A-318A-BD08B689A0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1363" y="1331794"/>
            <a:ext cx="2908044" cy="41944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22AFE4D-93F9-B5BA-4315-C81AD122AC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9529" y="1331794"/>
            <a:ext cx="2615411" cy="419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9825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8317A-1807-14C3-BA5D-3B92E902B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ea typeface="Calibri Light"/>
                <a:cs typeface="Calibri Light"/>
              </a:rPr>
              <a:t>SEKIAN TERIMA KASIH</a:t>
            </a:r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5B10B49-7D5E-8032-C4B3-0DBB448786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31255" y="2193925"/>
            <a:ext cx="3329490" cy="4024313"/>
          </a:xfrm>
        </p:spPr>
      </p:pic>
    </p:spTree>
    <p:extLst>
      <p:ext uri="{BB962C8B-B14F-4D97-AF65-F5344CB8AC3E}">
        <p14:creationId xmlns:p14="http://schemas.microsoft.com/office/powerpoint/2010/main" val="3135646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46754-6838-9846-A963-FEFE1EF3A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2743E70-137A-C1B7-767B-05EBCEDEA55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30028" y="1625601"/>
            <a:ext cx="5110372" cy="4843306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0696FC-8644-B749-8D76-B345B310405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Malaysia has met all EMTCT criteria.</a:t>
            </a:r>
          </a:p>
          <a:p>
            <a:r>
              <a:rPr lang="en-US" dirty="0"/>
              <a:t>Significant reduction of new </a:t>
            </a:r>
            <a:r>
              <a:rPr lang="en-US" dirty="0" err="1"/>
              <a:t>paediatrics</a:t>
            </a:r>
            <a:r>
              <a:rPr lang="en-US" dirty="0"/>
              <a:t> HIV cases from 11.7 to 0.39 per 100 000 livebirths. (2011-2015).</a:t>
            </a:r>
          </a:p>
          <a:p>
            <a:r>
              <a:rPr lang="en-US" dirty="0"/>
              <a:t>Rate of vertical transmission of HIV from mother to child was reduced to below 2% in 2016.</a:t>
            </a:r>
          </a:p>
          <a:p>
            <a:r>
              <a:rPr lang="en-US" dirty="0"/>
              <a:t>Only 10 cases of pediatrics HIV cases in 2021 vs 86 cases in year 2000.</a:t>
            </a:r>
          </a:p>
          <a:p>
            <a:r>
              <a:rPr lang="en-US" dirty="0"/>
              <a:t>First country in WHO Western Pacific Region and 12th worldwide - officially presented with validation certificate for EMTCT of HIV and syphilis in October 2018.</a:t>
            </a:r>
          </a:p>
        </p:txBody>
      </p:sp>
    </p:spTree>
    <p:extLst>
      <p:ext uri="{BB962C8B-B14F-4D97-AF65-F5344CB8AC3E}">
        <p14:creationId xmlns:p14="http://schemas.microsoft.com/office/powerpoint/2010/main" val="1341119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3C4F2-BF46-6F46-905D-B147A9670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IMPLEMENTATION STRATEGY FOR PTMCT PROGRAM OF HIV AND SYPHILIS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9F360B-EE7B-204F-9A39-A32C425608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90800"/>
            <a:ext cx="10515600" cy="3586162"/>
          </a:xfrm>
        </p:spPr>
        <p:txBody>
          <a:bodyPr/>
          <a:lstStyle/>
          <a:p>
            <a:r>
              <a:rPr lang="en-US" dirty="0"/>
              <a:t>Early detection through HIV screening</a:t>
            </a:r>
          </a:p>
          <a:p>
            <a:r>
              <a:rPr lang="en-US" dirty="0"/>
              <a:t>Early detection of HIV infection in exposed infants</a:t>
            </a:r>
          </a:p>
          <a:p>
            <a:r>
              <a:rPr lang="en-US" dirty="0"/>
              <a:t>Full coverage of treatment to mother and child</a:t>
            </a:r>
          </a:p>
          <a:p>
            <a:r>
              <a:rPr lang="en-US" dirty="0"/>
              <a:t>Health education and counseling regarding HIV to pregnant woman and her partner </a:t>
            </a:r>
          </a:p>
          <a:p>
            <a:r>
              <a:rPr lang="en-US" dirty="0"/>
              <a:t>Continuous capability development of healthcare worker about mother-to-child HIV transmission at all levels.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247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51F52-1310-AD42-842D-3B8041CAC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ANTENATAL HIV SCREENING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7BAA5B-66CD-FF4F-96BC-12ECE919A3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Health education and counseling:</a:t>
            </a:r>
          </a:p>
          <a:p>
            <a:r>
              <a:rPr lang="en-US" dirty="0"/>
              <a:t>Accurate information regarding HIV transmission, purpose and benefit of screening and implication of infection to mother and child. </a:t>
            </a:r>
          </a:p>
          <a:p>
            <a:r>
              <a:rPr lang="en-US" dirty="0"/>
              <a:t>To ensure treatment adherence if the parturient is diagnosed with HIV positive and thus reduce the incidence of defaulters.</a:t>
            </a:r>
          </a:p>
          <a:p>
            <a:r>
              <a:rPr lang="en-US" dirty="0"/>
              <a:t>Consent of HIV testing should be written or verbal (informed consent) and documented in the record.</a:t>
            </a:r>
          </a:p>
          <a:p>
            <a:r>
              <a:rPr lang="en-US" dirty="0"/>
              <a:t>Mothers has the right to “opt out” however individual counseling should be offered to establish their knowledge and perception.</a:t>
            </a:r>
          </a:p>
        </p:txBody>
      </p:sp>
    </p:spTree>
    <p:extLst>
      <p:ext uri="{BB962C8B-B14F-4D97-AF65-F5344CB8AC3E}">
        <p14:creationId xmlns:p14="http://schemas.microsoft.com/office/powerpoint/2010/main" val="3848384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06824-2E82-E72F-AE4C-435ECBCA4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TIMING OF SCREENING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B36D5-EDD9-8F95-B06C-537EBC604E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Y" dirty="0"/>
              <a:t>As early as possible in every pregnancy – to ensure informed and timely management.</a:t>
            </a:r>
          </a:p>
          <a:p>
            <a:r>
              <a:rPr lang="en-US" dirty="0"/>
              <a:t>A repeat HIV test is necessary in high risk patients who were first screened negative</a:t>
            </a:r>
            <a:r>
              <a:rPr lang="en-MY" dirty="0"/>
              <a:t>.</a:t>
            </a:r>
          </a:p>
          <a:p>
            <a:r>
              <a:rPr lang="en-US" dirty="0"/>
              <a:t>Some women seroconvert during pregnancy after first antenatal check-up. </a:t>
            </a:r>
          </a:p>
          <a:p>
            <a:r>
              <a:rPr lang="en-US" dirty="0"/>
              <a:t>Repeat test should be done preferably after 12 weeks of first test OR before 36 weeks of gestation.</a:t>
            </a:r>
            <a:endParaRPr lang="en-MY" dirty="0"/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4039743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A7A38-A2CA-0DEA-9893-F851C979F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 dirty="0"/>
          </a:p>
        </p:txBody>
      </p:sp>
      <p:pic>
        <p:nvPicPr>
          <p:cNvPr id="5" name="Picture 11" descr="Diagram&#10;&#10;Description automatically generated">
            <a:extLst>
              <a:ext uri="{FF2B5EF4-FFF2-40B4-BE49-F238E27FC236}">
                <a16:creationId xmlns:a16="http://schemas.microsoft.com/office/drawing/2014/main" id="{BCB65F41-0616-C6EA-EB55-F3154F4D3E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5760" y="210230"/>
            <a:ext cx="7802880" cy="6437539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F65556-B292-A367-FC39-F981BC1F53D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A8EBE9-827C-3D8B-A08C-FEF6D25F387E}"/>
              </a:ext>
            </a:extLst>
          </p:cNvPr>
          <p:cNvSpPr txBox="1"/>
          <p:nvPr/>
        </p:nvSpPr>
        <p:spPr>
          <a:xfrm>
            <a:off x="7927340" y="769345"/>
            <a:ext cx="13830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1st visit/ first trimester</a:t>
            </a:r>
          </a:p>
        </p:txBody>
      </p:sp>
    </p:spTree>
    <p:extLst>
      <p:ext uri="{BB962C8B-B14F-4D97-AF65-F5344CB8AC3E}">
        <p14:creationId xmlns:p14="http://schemas.microsoft.com/office/powerpoint/2010/main" val="3691877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3BD37-AE68-098E-F571-81865669D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Screening during </a:t>
            </a:r>
            <a:r>
              <a:rPr lang="en-US" dirty="0" err="1"/>
              <a:t>labour</a:t>
            </a:r>
            <a:endParaRPr lang="en-MY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B5DC3EE-E530-A80C-D605-8FAC438F29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20640" y="281094"/>
            <a:ext cx="6309360" cy="6195741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B87E26-227F-6CAC-9EBC-F347D263F9E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9504903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2D865-CC11-338F-4BD0-758F244C2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 of </a:t>
            </a:r>
            <a:r>
              <a:rPr lang="en-US" dirty="0" err="1"/>
              <a:t>hiv</a:t>
            </a:r>
            <a:r>
              <a:rPr lang="en-US" dirty="0"/>
              <a:t> pregnant women </a:t>
            </a:r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F4813B-E78E-0455-6587-E20C064E48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u="sng" dirty="0"/>
              <a:t>1. COUNSELING</a:t>
            </a:r>
          </a:p>
          <a:p>
            <a:r>
              <a:rPr lang="en-US" dirty="0"/>
              <a:t>Importance of ART adherence and compliance to follow up.</a:t>
            </a:r>
            <a:endParaRPr lang="en-US" dirty="0">
              <a:cs typeface="Calibri" panose="020F0502020204030204"/>
            </a:endParaRPr>
          </a:p>
          <a:p>
            <a:r>
              <a:rPr lang="en-US" dirty="0"/>
              <a:t>Aim to achieve viral suppression level.</a:t>
            </a:r>
            <a:endParaRPr lang="en-US" dirty="0">
              <a:cs typeface="Calibri" panose="020F0502020204030204"/>
            </a:endParaRPr>
          </a:p>
          <a:p>
            <a:r>
              <a:rPr lang="en-US" dirty="0"/>
              <a:t>Requirement of delivery at hospital with specialist.</a:t>
            </a:r>
            <a:endParaRPr lang="en-US" dirty="0">
              <a:cs typeface="Calibri" panose="020F0502020204030204"/>
            </a:endParaRPr>
          </a:p>
          <a:p>
            <a:r>
              <a:rPr lang="en-US" dirty="0"/>
              <a:t>Formulate delivery plan.</a:t>
            </a:r>
            <a:endParaRPr lang="en-US" dirty="0">
              <a:cs typeface="Calibri" panose="020F0502020204030204"/>
            </a:endParaRPr>
          </a:p>
          <a:p>
            <a:r>
              <a:rPr lang="en-US" dirty="0"/>
              <a:t>Feeding and prophylactic treatment of exposed infants.</a:t>
            </a:r>
            <a:endParaRPr lang="en-US" dirty="0">
              <a:cs typeface="Calibri" panose="020F0502020204030204"/>
            </a:endParaRPr>
          </a:p>
          <a:p>
            <a:r>
              <a:rPr lang="en-US" b="1" dirty="0"/>
              <a:t>Confidentiality must be respected and ensured. </a:t>
            </a:r>
          </a:p>
          <a:p>
            <a:r>
              <a:rPr lang="en-US" dirty="0"/>
              <a:t>Health care providers are legally bound to notify the local health authority. </a:t>
            </a:r>
            <a:r>
              <a:rPr lang="en-US" sz="1700" dirty="0"/>
              <a:t>(Infectious Disease Act 342 (1988))</a:t>
            </a:r>
            <a:endParaRPr lang="en-US" dirty="0"/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393702370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01D17D"/>
      </a:accent1>
      <a:accent2>
        <a:srgbClr val="84C72A"/>
      </a:accent2>
      <a:accent3>
        <a:srgbClr val="E1D126"/>
      </a:accent3>
      <a:accent4>
        <a:srgbClr val="E29932"/>
      </a:accent4>
      <a:accent5>
        <a:srgbClr val="E56526"/>
      </a:accent5>
      <a:accent6>
        <a:srgbClr val="D63731"/>
      </a:accent6>
      <a:hlink>
        <a:srgbClr val="35FA7F"/>
      </a:hlink>
      <a:folHlink>
        <a:srgbClr val="BAFC85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2B2A868B-6BC2-4B3E-98B9-1258F41035D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3636</TotalTime>
  <Words>1520</Words>
  <Application>Microsoft Office PowerPoint</Application>
  <PresentationFormat>Widescreen</PresentationFormat>
  <Paragraphs>129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Vapor Trail</vt:lpstr>
      <vt:lpstr>Managing HIV in Pregnancy</vt:lpstr>
      <vt:lpstr>INTRODUCTION</vt:lpstr>
      <vt:lpstr>PowerPoint Presentation</vt:lpstr>
      <vt:lpstr>IMPLEMENTATION STRATEGY FOR PTMCT PROGRAM OF HIV AND SYPHILIS</vt:lpstr>
      <vt:lpstr>ANTENATAL HIV SCREENING</vt:lpstr>
      <vt:lpstr>TIMING OF SCREENING</vt:lpstr>
      <vt:lpstr>PowerPoint Presentation</vt:lpstr>
      <vt:lpstr>Screening during labour</vt:lpstr>
      <vt:lpstr>Management of hiv pregnant women </vt:lpstr>
      <vt:lpstr>Management of hiv pregnant women </vt:lpstr>
      <vt:lpstr>Management of hiv pregnant women </vt:lpstr>
      <vt:lpstr>i)Pregnant women who are art naive</vt:lpstr>
      <vt:lpstr>ii)Women who are stable on art before pregnancy</vt:lpstr>
      <vt:lpstr>Choice of ART for pmtct</vt:lpstr>
      <vt:lpstr>Additional antenatal consideration</vt:lpstr>
      <vt:lpstr>Management of HIV positive Mother</vt:lpstr>
      <vt:lpstr>4.Mode of delivery and intrapartum consideration</vt:lpstr>
      <vt:lpstr>PowerPoint Presentation</vt:lpstr>
      <vt:lpstr>5. INTRAPARTUM IV ZIDOVUDINE INFUSION </vt:lpstr>
      <vt:lpstr>Intrapartum consideration in women presenting with rupture membrane</vt:lpstr>
      <vt:lpstr>Post partum care</vt:lpstr>
      <vt:lpstr>PosTNATAL CARE</vt:lpstr>
      <vt:lpstr>PosTNATAL CARE</vt:lpstr>
      <vt:lpstr>POSTNATAL CARE</vt:lpstr>
      <vt:lpstr>Postnatal care</vt:lpstr>
      <vt:lpstr>PowerPoint Presentation</vt:lpstr>
      <vt:lpstr>SEKIAN TERIMA KASIH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Pregnant Women With HIV : Preventing Perinatal Transmission</dc:title>
  <dc:creator>Ab Rahim Abd Ghani</dc:creator>
  <cp:lastModifiedBy>Ab Rahim Abd Ghani</cp:lastModifiedBy>
  <cp:revision>14</cp:revision>
  <dcterms:created xsi:type="dcterms:W3CDTF">2022-06-20T01:42:09Z</dcterms:created>
  <dcterms:modified xsi:type="dcterms:W3CDTF">2023-03-28T01:26:44Z</dcterms:modified>
</cp:coreProperties>
</file>