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7" r:id="rId9"/>
    <p:sldId id="358" r:id="rId10"/>
    <p:sldId id="263" r:id="rId11"/>
    <p:sldId id="264" r:id="rId12"/>
    <p:sldId id="295" r:id="rId13"/>
    <p:sldId id="320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275" r:id="rId31"/>
    <p:sldId id="276" r:id="rId32"/>
    <p:sldId id="313" r:id="rId33"/>
    <p:sldId id="277" r:id="rId34"/>
    <p:sldId id="278" r:id="rId35"/>
    <p:sldId id="279" r:id="rId36"/>
    <p:sldId id="315" r:id="rId37"/>
    <p:sldId id="316" r:id="rId38"/>
    <p:sldId id="280" r:id="rId39"/>
    <p:sldId id="281" r:id="rId40"/>
    <p:sldId id="319" r:id="rId41"/>
    <p:sldId id="284" r:id="rId42"/>
    <p:sldId id="285" r:id="rId43"/>
    <p:sldId id="286" r:id="rId44"/>
    <p:sldId id="287" r:id="rId45"/>
    <p:sldId id="288" r:id="rId46"/>
    <p:sldId id="289" r:id="rId47"/>
    <p:sldId id="359" r:id="rId48"/>
    <p:sldId id="360" r:id="rId49"/>
    <p:sldId id="35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2A7E617-066E-4105-9E53-E71D0A241514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4E6738C-281A-4985-A7AA-29B7A183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85" y="260985"/>
            <a:ext cx="11497310" cy="1960245"/>
          </a:xfrm>
        </p:spPr>
        <p:txBody>
          <a:bodyPr/>
          <a:lstStyle/>
          <a:p>
            <a:r>
              <a:rPr lang="en-US" sz="6000" dirty="0" smtClean="0"/>
              <a:t>Management of Syphilis </a:t>
            </a:r>
            <a:br>
              <a:rPr lang="en-US" sz="6000" dirty="0" smtClean="0"/>
            </a:br>
            <a:r>
              <a:rPr lang="en-US" sz="6000" dirty="0" smtClean="0"/>
              <a:t>in Pregnancy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930" y="2590800"/>
            <a:ext cx="9831705" cy="392874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Latha R Selvarajah</a:t>
            </a:r>
          </a:p>
          <a:p>
            <a:r>
              <a:rPr lang="en-US" sz="3200" i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MBBS(UM), MRCP(Ire), AdvMDerm(UKM), AM(Mal)</a:t>
            </a:r>
          </a:p>
          <a:p>
            <a:endParaRPr lang="en-US" sz="3200" i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4265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HOD &amp; Consultant Dermatologist</a:t>
            </a:r>
          </a:p>
          <a:p>
            <a:r>
              <a:rPr lang="en-US" sz="4265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Hospital Sultan Ismail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45" y="152612"/>
            <a:ext cx="11565467" cy="1524000"/>
          </a:xfrm>
        </p:spPr>
        <p:txBody>
          <a:bodyPr/>
          <a:lstStyle/>
          <a:p>
            <a:r>
              <a:rPr lang="en-US" dirty="0" smtClean="0"/>
              <a:t>My talk will answer the following…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0570"/>
            <a:ext cx="10972800" cy="4105910"/>
          </a:xfrm>
        </p:spPr>
        <p:txBody>
          <a:bodyPr/>
          <a:lstStyle/>
          <a:p>
            <a:r>
              <a:rPr lang="en-US" dirty="0" smtClean="0"/>
              <a:t>When should syphilis be suspected in a pregnant lady?</a:t>
            </a:r>
          </a:p>
          <a:p>
            <a:r>
              <a:rPr lang="en-US" dirty="0" smtClean="0"/>
              <a:t>When should syphilis be tested in a pregnant lady?</a:t>
            </a:r>
          </a:p>
          <a:p>
            <a:r>
              <a:rPr lang="en-US" dirty="0" smtClean="0">
                <a:sym typeface="+mn-ea"/>
              </a:rPr>
              <a:t>Wh</a:t>
            </a:r>
            <a:r>
              <a:rPr lang="en-MY" altLang="en-US" dirty="0" smtClean="0">
                <a:sym typeface="+mn-ea"/>
              </a:rPr>
              <a:t>y</a:t>
            </a:r>
            <a:r>
              <a:rPr lang="en-US" dirty="0" smtClean="0">
                <a:sym typeface="+mn-ea"/>
              </a:rPr>
              <a:t> should syphilis be tested in a pregnant lady?</a:t>
            </a:r>
            <a:endParaRPr lang="en-US" dirty="0" smtClean="0"/>
          </a:p>
          <a:p>
            <a:r>
              <a:rPr lang="en-US" dirty="0" smtClean="0"/>
              <a:t>How should syphilis serology be interpreted?</a:t>
            </a:r>
          </a:p>
          <a:p>
            <a:r>
              <a:rPr lang="en-US" dirty="0" smtClean="0"/>
              <a:t>How do you monitor after treatment?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" y="274955"/>
            <a:ext cx="11678920" cy="1143000"/>
          </a:xfrm>
        </p:spPr>
        <p:txBody>
          <a:bodyPr>
            <a:normAutofit fontScale="90000"/>
          </a:bodyPr>
          <a:lstStyle/>
          <a:p>
            <a:r>
              <a:rPr lang="en-US" sz="5335" dirty="0" smtClean="0"/>
              <a:t/>
            </a:r>
            <a:br>
              <a:rPr lang="en-US" sz="5335" dirty="0" smtClean="0"/>
            </a:br>
            <a:r>
              <a:rPr lang="en-US" sz="4445" dirty="0" smtClean="0"/>
              <a:t>When should syphilis be suspected in a pregnant lady?</a:t>
            </a:r>
            <a:br>
              <a:rPr lang="en-US" sz="4445" dirty="0" smtClean="0"/>
            </a:br>
            <a:endParaRPr lang="en-US" sz="444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2655"/>
            <a:ext cx="10972800" cy="3933825"/>
          </a:xfrm>
        </p:spPr>
        <p:txBody>
          <a:bodyPr/>
          <a:lstStyle/>
          <a:p>
            <a:r>
              <a:rPr lang="en-US" dirty="0" smtClean="0"/>
              <a:t>Sexual / direct contact (infected lesions) with a person who has syphilis</a:t>
            </a:r>
          </a:p>
          <a:p>
            <a:r>
              <a:rPr lang="en-US" dirty="0" smtClean="0"/>
              <a:t>If the cause is not known for a </a:t>
            </a:r>
            <a:r>
              <a:rPr lang="en-US" dirty="0" err="1" smtClean="0"/>
              <a:t>hydropic</a:t>
            </a:r>
            <a:r>
              <a:rPr lang="en-US" dirty="0" smtClean="0"/>
              <a:t> or stillbirth newborn -&gt; do postpartum screening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REMEMBER: ALL pregnant women must be assumed to be at risk!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85" y="274955"/>
            <a:ext cx="11194415" cy="1143000"/>
          </a:xfrm>
        </p:spPr>
        <p:txBody>
          <a:bodyPr>
            <a:normAutofit fontScale="90000"/>
          </a:bodyPr>
          <a:lstStyle/>
          <a:p>
            <a:r>
              <a:rPr lang="en-US" sz="5335" dirty="0" smtClean="0"/>
              <a:t/>
            </a:r>
            <a:br>
              <a:rPr lang="en-US" sz="5335" dirty="0" smtClean="0"/>
            </a:br>
            <a:r>
              <a:rPr lang="en-US" sz="4000" b="1" dirty="0" smtClean="0"/>
              <a:t>When should syphilis be tested in a pregnant lady?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All pregnant lady should be screened serologically for syphilis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When to screen?</a:t>
            </a:r>
          </a:p>
          <a:p>
            <a:pPr lvl="1"/>
            <a:r>
              <a:rPr lang="en-US" dirty="0" smtClean="0"/>
              <a:t>At first prenatal visit</a:t>
            </a:r>
          </a:p>
          <a:p>
            <a:pPr lvl="1"/>
            <a:r>
              <a:rPr lang="en-US" dirty="0" smtClean="0"/>
              <a:t>High risk:</a:t>
            </a:r>
          </a:p>
          <a:p>
            <a:pPr lvl="2"/>
            <a:r>
              <a:rPr lang="en-US" dirty="0" smtClean="0"/>
              <a:t>At 28 - 32 weeks POA</a:t>
            </a:r>
          </a:p>
          <a:p>
            <a:pPr lvl="2"/>
            <a:r>
              <a:rPr lang="en-US" dirty="0" smtClean="0"/>
              <a:t>At delivery</a:t>
            </a:r>
          </a:p>
          <a:p>
            <a:pPr lvl="2"/>
            <a:r>
              <a:rPr lang="en-US" dirty="0" smtClean="0"/>
              <a:t>Fetal death at </a:t>
            </a:r>
            <a:r>
              <a:rPr lang="en-US" u="sng" dirty="0" smtClean="0"/>
              <a:t>&gt;</a:t>
            </a:r>
            <a:r>
              <a:rPr lang="en-US" dirty="0" smtClean="0"/>
              <a:t> 20 weeks gestation</a:t>
            </a:r>
          </a:p>
          <a:p>
            <a:pPr marL="0" lv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b="6615"/>
          <a:stretch>
            <a:fillRect/>
          </a:stretch>
        </p:blipFill>
        <p:spPr>
          <a:xfrm>
            <a:off x="8915400" y="2454275"/>
            <a:ext cx="2522855" cy="4154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risk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383020" cy="4526280"/>
          </a:xfrm>
        </p:spPr>
        <p:txBody>
          <a:bodyPr>
            <a:normAutofit fontScale="90000" lnSpcReduction="20000"/>
          </a:bodyPr>
          <a:lstStyle/>
          <a:p>
            <a:r>
              <a:rPr lang="en-US"/>
              <a:t>RPR reactive on booking</a:t>
            </a:r>
          </a:p>
          <a:p>
            <a:r>
              <a:rPr lang="en-US"/>
              <a:t>Single mother</a:t>
            </a:r>
          </a:p>
          <a:p>
            <a:r>
              <a:rPr lang="en-US"/>
              <a:t>Female sex worker</a:t>
            </a:r>
          </a:p>
          <a:p>
            <a:r>
              <a:rPr lang="en-US"/>
              <a:t>HIV positive mother</a:t>
            </a:r>
          </a:p>
          <a:p>
            <a:r>
              <a:rPr lang="en-US"/>
              <a:t>Rape case</a:t>
            </a:r>
          </a:p>
          <a:p>
            <a:r>
              <a:rPr lang="en-US"/>
              <a:t>History of STI</a:t>
            </a:r>
          </a:p>
          <a:p>
            <a:r>
              <a:rPr lang="en-US"/>
              <a:t>Multiple sex partners</a:t>
            </a:r>
          </a:p>
          <a:p>
            <a:r>
              <a:rPr lang="en-US"/>
              <a:t>History of stillbirth / miscarriage</a:t>
            </a:r>
          </a:p>
          <a:p>
            <a:r>
              <a:rPr lang="en-US"/>
              <a:t>Unbooked / unscreened pregnancy</a:t>
            </a:r>
          </a:p>
          <a:p>
            <a:r>
              <a:rPr lang="en-US"/>
              <a:t>Alcohol / drug abuse</a:t>
            </a:r>
          </a:p>
        </p:txBody>
      </p:sp>
      <p:pic>
        <p:nvPicPr>
          <p:cNvPr id="105" name="Content Placeholder 10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8225" y="1600200"/>
            <a:ext cx="4427855" cy="507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Introduction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40" dirty="0" smtClean="0">
                <a:latin typeface="Lucida Sans" pitchFamily="34" charset="0"/>
              </a:rPr>
              <a:t>Causative organism: </a:t>
            </a:r>
            <a:r>
              <a:rPr lang="en-US" sz="3840" i="1" dirty="0" smtClean="0">
                <a:latin typeface="Lucida Sans" pitchFamily="34" charset="0"/>
              </a:rPr>
              <a:t>Treponema pallidum </a:t>
            </a:r>
          </a:p>
          <a:p>
            <a:r>
              <a:rPr lang="en-US" sz="3840" dirty="0" smtClean="0">
                <a:latin typeface="Lucida Sans" pitchFamily="34" charset="0"/>
              </a:rPr>
              <a:t>Spirochete</a:t>
            </a:r>
          </a:p>
          <a:p>
            <a:r>
              <a:rPr lang="en-US" sz="3840" dirty="0" smtClean="0">
                <a:latin typeface="Lucida Sans" pitchFamily="34" charset="0"/>
              </a:rPr>
              <a:t>Obligate human parasite</a:t>
            </a:r>
          </a:p>
          <a:p>
            <a:r>
              <a:rPr lang="en-US" sz="3840" dirty="0" smtClean="0">
                <a:latin typeface="Lucida Sans" pitchFamily="34" charset="0"/>
              </a:rPr>
              <a:t>Transmission</a:t>
            </a:r>
          </a:p>
          <a:p>
            <a:pPr lvl="1"/>
            <a:r>
              <a:rPr lang="en-US" sz="3200" dirty="0" smtClean="0">
                <a:latin typeface="Lucida Sans" pitchFamily="34" charset="0"/>
              </a:rPr>
              <a:t>Sexual</a:t>
            </a:r>
          </a:p>
          <a:p>
            <a:pPr lvl="1"/>
            <a:r>
              <a:rPr lang="en-US" sz="3200" dirty="0" smtClean="0">
                <a:latin typeface="Lucida Sans" pitchFamily="34" charset="0"/>
              </a:rPr>
              <a:t>Trans-placental</a:t>
            </a:r>
          </a:p>
          <a:p>
            <a:pPr lvl="1"/>
            <a:r>
              <a:rPr lang="en-US" sz="3200" dirty="0" smtClean="0">
                <a:latin typeface="Lucida Sans" pitchFamily="34" charset="0"/>
              </a:rPr>
              <a:t>Percutaneous following contact with infectious lesions</a:t>
            </a:r>
          </a:p>
          <a:p>
            <a:pPr lvl="1"/>
            <a:r>
              <a:rPr lang="en-US" sz="3200" dirty="0" smtClean="0">
                <a:latin typeface="Lucida Sans" pitchFamily="34" charset="0"/>
              </a:rPr>
              <a:t>Blood Transfusion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417955"/>
            <a:ext cx="4375785" cy="236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429895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8362"/>
          </a:xfrm>
        </p:spPr>
        <p:txBody>
          <a:bodyPr/>
          <a:lstStyle/>
          <a:p>
            <a:r>
              <a:rPr lang="en-MY" sz="4000" dirty="0" smtClean="0"/>
              <a:t>Syphilis – The “Great Imitator”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10972800" cy="6356350"/>
          </a:xfrm>
        </p:spPr>
        <p:txBody>
          <a:bodyPr>
            <a:normAutofit lnSpcReduction="10000"/>
          </a:bodyPr>
          <a:lstStyle/>
          <a:p>
            <a:r>
              <a:rPr lang="en-US" sz="2665" dirty="0" smtClean="0">
                <a:latin typeface="Lucida Sans" pitchFamily="34" charset="0"/>
              </a:rPr>
              <a:t>Incubation Period – 21 days (median)</a:t>
            </a:r>
          </a:p>
          <a:p>
            <a:pPr marL="0" indent="0">
              <a:buNone/>
            </a:pPr>
            <a:endParaRPr lang="en-US" sz="2665" dirty="0" smtClean="0">
              <a:latin typeface="Lucida Sans" pitchFamily="34" charset="0"/>
            </a:endParaRPr>
          </a:p>
          <a:p>
            <a:r>
              <a:rPr lang="en-US" sz="2665" dirty="0" smtClean="0">
                <a:latin typeface="Lucida Sans" pitchFamily="34" charset="0"/>
              </a:rPr>
              <a:t>3 clinical stages of syphilis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Lucida Sans" pitchFamily="34" charset="0"/>
              </a:rPr>
              <a:t>Primary:</a:t>
            </a:r>
          </a:p>
          <a:p>
            <a:pPr lvl="2"/>
            <a:r>
              <a:rPr lang="en-US" sz="2400" dirty="0" smtClean="0">
                <a:latin typeface="Lucida Sans" pitchFamily="34" charset="0"/>
              </a:rPr>
              <a:t>Painless ulcer (chancre) at inoculation site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Lucida Sans" pitchFamily="34" charset="0"/>
              </a:rPr>
              <a:t>Secondary:</a:t>
            </a:r>
          </a:p>
          <a:p>
            <a:pPr lvl="2"/>
            <a:r>
              <a:rPr lang="en-US" sz="2400" dirty="0" smtClean="0">
                <a:latin typeface="Lucida Sans" pitchFamily="34" charset="0"/>
              </a:rPr>
              <a:t>Rash, Fever, Lymphadenopathy, Malaise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Lucida Sans" pitchFamily="34" charset="0"/>
              </a:rPr>
              <a:t>Tertiary:</a:t>
            </a:r>
          </a:p>
          <a:p>
            <a:pPr lvl="2"/>
            <a:r>
              <a:rPr lang="en-US" sz="2400" dirty="0" smtClean="0">
                <a:latin typeface="Lucida Sans" pitchFamily="34" charset="0"/>
              </a:rPr>
              <a:t>Gumma, cardiovascular syphilis</a:t>
            </a:r>
            <a:endParaRPr lang="en-US" sz="2400" dirty="0" smtClean="0">
              <a:solidFill>
                <a:schemeClr val="tx2"/>
              </a:solidFill>
              <a:latin typeface="Lucida Sans" pitchFamily="34" charset="0"/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Lucida Sans" pitchFamily="34" charset="0"/>
              </a:rPr>
              <a:t>Latent:</a:t>
            </a:r>
          </a:p>
          <a:p>
            <a:pPr lvl="2"/>
            <a:r>
              <a:rPr lang="en-US" sz="2400" dirty="0" smtClean="0">
                <a:latin typeface="Lucida Sans" pitchFamily="34" charset="0"/>
              </a:rPr>
              <a:t>Asymptomatic</a:t>
            </a:r>
          </a:p>
          <a:p>
            <a:pPr marL="914400" lvl="2" indent="0">
              <a:buNone/>
            </a:pPr>
            <a:endParaRPr lang="en-US" sz="2665" dirty="0" smtClean="0">
              <a:latin typeface="Lucida Sans" pitchFamily="34" charset="0"/>
            </a:endParaRPr>
          </a:p>
          <a:p>
            <a:pPr lvl="0"/>
            <a:r>
              <a:rPr lang="en-US" sz="2665" dirty="0" smtClean="0">
                <a:latin typeface="Lucida Sans" pitchFamily="34" charset="0"/>
              </a:rPr>
              <a:t>Neurosyphilis:</a:t>
            </a:r>
          </a:p>
          <a:p>
            <a:pPr lvl="1"/>
            <a:r>
              <a:rPr lang="en-US" sz="2665" dirty="0" smtClean="0">
                <a:latin typeface="Lucida Sans" pitchFamily="34" charset="0"/>
              </a:rPr>
              <a:t>Can occur at any stage</a:t>
            </a:r>
          </a:p>
          <a:p>
            <a:pPr marL="0" indent="0">
              <a:buNone/>
            </a:pPr>
            <a:endParaRPr lang="en-MY" sz="26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228811"/>
            <a:ext cx="10972800" cy="1133475"/>
          </a:xfrm>
        </p:spPr>
        <p:txBody>
          <a:bodyPr/>
          <a:lstStyle/>
          <a:p>
            <a:r>
              <a:rPr lang="en-MY" dirty="0" smtClean="0"/>
              <a:t>Primary Syphilis</a:t>
            </a:r>
            <a:endParaRPr lang="en-MY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812165"/>
            <a:ext cx="6477000" cy="6843395"/>
          </a:xfrm>
        </p:spPr>
        <p:txBody>
          <a:bodyPr>
            <a:normAutofit fontScale="97500"/>
          </a:bodyPr>
          <a:lstStyle/>
          <a:p>
            <a:r>
              <a:rPr lang="en-MY" sz="3880" dirty="0" smtClean="0"/>
              <a:t>Incubation period: 9-90 days</a:t>
            </a:r>
          </a:p>
          <a:p>
            <a:r>
              <a:rPr lang="en-MY" sz="3880" b="1" dirty="0" smtClean="0"/>
              <a:t>Chancre</a:t>
            </a:r>
          </a:p>
          <a:p>
            <a:pPr>
              <a:buFontTx/>
              <a:buChar char="-"/>
            </a:pPr>
            <a:r>
              <a:rPr lang="en-MY" sz="2700" dirty="0" smtClean="0"/>
              <a:t>painless, indurated with clean base</a:t>
            </a:r>
          </a:p>
          <a:p>
            <a:pPr>
              <a:buFontTx/>
              <a:buChar char="-"/>
            </a:pPr>
            <a:r>
              <a:rPr lang="en-MY" sz="2700" dirty="0" smtClean="0"/>
              <a:t>Highly infectious</a:t>
            </a:r>
          </a:p>
          <a:p>
            <a:pPr>
              <a:buFontTx/>
              <a:buChar char="-"/>
            </a:pPr>
            <a:r>
              <a:rPr lang="en-MY" sz="2700" dirty="0" smtClean="0"/>
              <a:t>Typically heals within 3-6 weeks</a:t>
            </a:r>
          </a:p>
          <a:p>
            <a:pPr>
              <a:buFontTx/>
              <a:buChar char="-"/>
            </a:pPr>
            <a:r>
              <a:rPr lang="en-MY" sz="2700" dirty="0" smtClean="0"/>
              <a:t>Multiple lesions can occur</a:t>
            </a:r>
          </a:p>
          <a:p>
            <a:r>
              <a:rPr lang="en-MY" sz="2700" dirty="0" smtClean="0"/>
              <a:t>Regional lymphadenopathy: bilateral, painless</a:t>
            </a:r>
          </a:p>
          <a:p>
            <a:r>
              <a:rPr lang="en-US" sz="2700" b="1" dirty="0" smtClean="0"/>
              <a:t>Serologic tests for syphilis may not be positive </a:t>
            </a:r>
            <a:r>
              <a:rPr lang="en-US" sz="2700" dirty="0" smtClean="0"/>
              <a:t>during early primary syphilis.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185" y="953135"/>
            <a:ext cx="382524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3349625" cy="220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989"/>
            <a:ext cx="10972800" cy="1037464"/>
          </a:xfrm>
        </p:spPr>
        <p:txBody>
          <a:bodyPr/>
          <a:lstStyle/>
          <a:p>
            <a:r>
              <a:rPr lang="en-MY" dirty="0" smtClean="0"/>
              <a:t>Secondary Syphilis</a:t>
            </a:r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184910"/>
            <a:ext cx="6204585" cy="6379845"/>
          </a:xfrm>
        </p:spPr>
        <p:txBody>
          <a:bodyPr>
            <a:normAutofit/>
          </a:bodyPr>
          <a:lstStyle/>
          <a:p>
            <a:r>
              <a:rPr lang="en-MY" sz="2800" dirty="0" smtClean="0"/>
              <a:t>Incubation period: 6 weeks to 6  months</a:t>
            </a:r>
          </a:p>
          <a:p>
            <a:r>
              <a:rPr lang="en-MY" sz="2800" dirty="0" smtClean="0"/>
              <a:t>Clinical features:</a:t>
            </a:r>
          </a:p>
          <a:p>
            <a:pPr lvl="1">
              <a:lnSpc>
                <a:spcPct val="80000"/>
              </a:lnSpc>
            </a:pPr>
            <a:r>
              <a:rPr lang="en-US" sz="2665" b="1" dirty="0" smtClean="0"/>
              <a:t>Rash (75%–100%) </a:t>
            </a:r>
            <a:r>
              <a:rPr lang="en-US" sz="2665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665" dirty="0" smtClean="0"/>
              <a:t>Lymphadenopathy (50%–86%) </a:t>
            </a:r>
          </a:p>
          <a:p>
            <a:pPr lvl="1">
              <a:lnSpc>
                <a:spcPct val="80000"/>
              </a:lnSpc>
            </a:pPr>
            <a:r>
              <a:rPr lang="en-US" sz="2665" dirty="0" smtClean="0"/>
              <a:t>Malaise</a:t>
            </a:r>
          </a:p>
          <a:p>
            <a:pPr lvl="1">
              <a:lnSpc>
                <a:spcPct val="80000"/>
              </a:lnSpc>
            </a:pPr>
            <a:r>
              <a:rPr lang="en-US" sz="2665" dirty="0" smtClean="0"/>
              <a:t>Mucous patches (6%–30%)</a:t>
            </a:r>
          </a:p>
          <a:p>
            <a:pPr lvl="1">
              <a:lnSpc>
                <a:spcPct val="80000"/>
              </a:lnSpc>
            </a:pPr>
            <a:r>
              <a:rPr lang="en-US" sz="2665" dirty="0" smtClean="0"/>
              <a:t>Condylomata lata (10%–20%) </a:t>
            </a:r>
          </a:p>
          <a:p>
            <a:pPr lvl="1">
              <a:lnSpc>
                <a:spcPct val="80000"/>
              </a:lnSpc>
            </a:pPr>
            <a:r>
              <a:rPr lang="en-US" sz="2665" dirty="0" smtClean="0"/>
              <a:t>Alopecia (5%)</a:t>
            </a:r>
          </a:p>
          <a:p>
            <a:pPr marL="514350" indent="-457200">
              <a:lnSpc>
                <a:spcPct val="80000"/>
              </a:lnSpc>
            </a:pPr>
            <a:r>
              <a:rPr lang="en-US" sz="2800" dirty="0" smtClean="0"/>
              <a:t>Serologic tests are usually highest in titer</a:t>
            </a:r>
          </a:p>
          <a:p>
            <a:pPr marL="514350" indent="-457200">
              <a:lnSpc>
                <a:spcPct val="80000"/>
              </a:lnSpc>
            </a:pPr>
            <a:r>
              <a:rPr lang="en-US" sz="2800" dirty="0" smtClean="0"/>
              <a:t>Can also be false negative (</a:t>
            </a:r>
            <a:r>
              <a:rPr lang="en-US" sz="2800" dirty="0" err="1" smtClean="0"/>
              <a:t>Prozone</a:t>
            </a:r>
            <a:r>
              <a:rPr lang="en-US" sz="2800" dirty="0" smtClean="0"/>
              <a:t> effect)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245" y="1124744"/>
            <a:ext cx="3926164" cy="51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Tertiary Syphilis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MY" dirty="0" smtClean="0"/>
              <a:t>Develop in untreated patient within 1 to 30 years</a:t>
            </a:r>
          </a:p>
          <a:p>
            <a:r>
              <a:rPr lang="en-MY" dirty="0" smtClean="0"/>
              <a:t>Clinical features: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Gummatous lesions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Cardiovascular syphilis </a:t>
            </a:r>
            <a:endParaRPr lang="en-US" dirty="0" smtClean="0"/>
          </a:p>
          <a:p>
            <a:pPr marL="514350" indent="-457200">
              <a:lnSpc>
                <a:spcPct val="90000"/>
              </a:lnSpc>
            </a:pPr>
            <a:r>
              <a:rPr lang="en-US" dirty="0" smtClean="0"/>
              <a:t>Non infectious </a:t>
            </a:r>
            <a:endParaRPr lang="en-US" dirty="0"/>
          </a:p>
          <a:p>
            <a:pPr marL="0" indent="0">
              <a:buNone/>
            </a:pPr>
            <a:endParaRPr lang="en-MY" dirty="0" smtClean="0"/>
          </a:p>
          <a:p>
            <a:endParaRPr lang="en-MY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8755" y="1370105"/>
            <a:ext cx="4876800" cy="32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945515"/>
          </a:xfrm>
        </p:spPr>
        <p:txBody>
          <a:bodyPr/>
          <a:lstStyle/>
          <a:p>
            <a:r>
              <a:rPr lang="en-MY" dirty="0" smtClean="0"/>
              <a:t>Neurosyphilis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15745"/>
            <a:ext cx="10972800" cy="60051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25" dirty="0" smtClean="0"/>
              <a:t>May occur at </a:t>
            </a:r>
            <a:r>
              <a:rPr lang="en-US" sz="3025" b="1" dirty="0" smtClean="0"/>
              <a:t>any stage of syphilis</a:t>
            </a:r>
            <a:endParaRPr lang="en-US" sz="3025" dirty="0" smtClean="0"/>
          </a:p>
          <a:p>
            <a:pPr>
              <a:lnSpc>
                <a:spcPct val="80000"/>
              </a:lnSpc>
            </a:pPr>
            <a:r>
              <a:rPr lang="en-US" sz="3025" dirty="0" smtClean="0"/>
              <a:t>Can be asymptomatic</a:t>
            </a:r>
          </a:p>
          <a:p>
            <a:pPr>
              <a:lnSpc>
                <a:spcPct val="80000"/>
              </a:lnSpc>
            </a:pPr>
            <a:r>
              <a:rPr lang="en-US" sz="3025" dirty="0" smtClean="0"/>
              <a:t>Early neurosyphilis occurs a few months to a few years after infection</a:t>
            </a:r>
          </a:p>
          <a:p>
            <a:pPr lvl="1">
              <a:lnSpc>
                <a:spcPct val="80000"/>
              </a:lnSpc>
            </a:pPr>
            <a:r>
              <a:rPr lang="en-US" sz="2595" dirty="0" smtClean="0"/>
              <a:t>Clinical manifestations can include acute syphilitic meningitis, meningovascular syphilis, and ocular and auditory involvement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935" dirty="0" smtClean="0"/>
          </a:p>
          <a:p>
            <a:pPr>
              <a:lnSpc>
                <a:spcPct val="80000"/>
              </a:lnSpc>
            </a:pPr>
            <a:r>
              <a:rPr lang="en-US" sz="3025" dirty="0" smtClean="0"/>
              <a:t>Neurologic involvement can occur decades after infection and is rarely seen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Clinical manifestations can include general paresis, tabes dorsalis, and ocular involvement</a:t>
            </a:r>
            <a:endParaRPr lang="en-US" sz="2935" dirty="0" smtClean="0"/>
          </a:p>
          <a:p>
            <a:pPr>
              <a:lnSpc>
                <a:spcPct val="80000"/>
              </a:lnSpc>
            </a:pPr>
            <a:r>
              <a:rPr lang="en-US" sz="3025" dirty="0" smtClean="0"/>
              <a:t>Ocular involvement can occur in early or late neurosyphilis.</a:t>
            </a:r>
          </a:p>
          <a:p>
            <a:pPr marL="0" indent="0">
              <a:buNone/>
            </a:pPr>
            <a:endParaRPr lang="en-MY" sz="30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years old, G2P1 at 18 weeks POA</a:t>
            </a:r>
          </a:p>
          <a:p>
            <a:r>
              <a:rPr lang="en-US" dirty="0" smtClean="0"/>
              <a:t>H/O STD 5 years ago and claim given 3 injections at that time</a:t>
            </a:r>
          </a:p>
          <a:p>
            <a:r>
              <a:rPr lang="en-US" dirty="0" smtClean="0"/>
              <a:t>Current results: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RPR 1:4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TPPA positive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429000"/>
            <a:ext cx="3069590" cy="30695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Latent Syphilis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7500"/>
          </a:bodyPr>
          <a:lstStyle/>
          <a:p>
            <a:r>
              <a:rPr lang="en-US" sz="3735" dirty="0" smtClean="0"/>
              <a:t>Host suppresses infection, thus </a:t>
            </a:r>
            <a:r>
              <a:rPr lang="en-US" sz="3735" b="1" dirty="0" smtClean="0"/>
              <a:t>no lesions are clinically apparent</a:t>
            </a:r>
          </a:p>
          <a:p>
            <a:r>
              <a:rPr lang="en-US" sz="3735" dirty="0" smtClean="0"/>
              <a:t>Only evidence is a </a:t>
            </a:r>
            <a:r>
              <a:rPr lang="en-US" sz="3735" b="1" dirty="0" smtClean="0"/>
              <a:t>positive serologic test </a:t>
            </a:r>
          </a:p>
          <a:p>
            <a:r>
              <a:rPr lang="en-US" sz="3735" dirty="0" smtClean="0"/>
              <a:t>May occur between primary and secondary stages, between secondary relapses, and after secondary stage </a:t>
            </a:r>
          </a:p>
          <a:p>
            <a:r>
              <a:rPr lang="en-US" sz="3735" dirty="0" smtClean="0"/>
              <a:t>Categories:  </a:t>
            </a:r>
          </a:p>
          <a:p>
            <a:pPr lvl="1"/>
            <a:r>
              <a:rPr lang="en-US" sz="3200" dirty="0" smtClean="0"/>
              <a:t>Early latent:  &lt;1 year duration</a:t>
            </a:r>
          </a:p>
          <a:p>
            <a:pPr lvl="1"/>
            <a:r>
              <a:rPr lang="en-US" sz="3200" dirty="0" smtClean="0"/>
              <a:t>Late latent:  </a:t>
            </a:r>
            <a:r>
              <a:rPr lang="en-US" sz="3200" dirty="0" smtClean="0">
                <a:sym typeface="Symbol" panose="05050102010706020507" pitchFamily="18" charset="2"/>
              </a:rPr>
              <a:t></a:t>
            </a:r>
            <a:r>
              <a:rPr lang="en-US" sz="3200" dirty="0" smtClean="0"/>
              <a:t>1 year duration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Latent Syphilis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735" dirty="0" smtClean="0"/>
              <a:t>Criteria for early latent syphilis: The following noted within the year preceding the evaluation </a:t>
            </a:r>
          </a:p>
          <a:p>
            <a:pPr lvl="1">
              <a:lnSpc>
                <a:spcPct val="80000"/>
              </a:lnSpc>
            </a:pPr>
            <a:r>
              <a:rPr lang="en-US" sz="3000" dirty="0" smtClean="0"/>
              <a:t>Documented seroconversion or 4-fold increase in comparison with a serologic titer </a:t>
            </a:r>
          </a:p>
          <a:p>
            <a:pPr lvl="1">
              <a:lnSpc>
                <a:spcPct val="80000"/>
              </a:lnSpc>
            </a:pPr>
            <a:r>
              <a:rPr lang="en-US" sz="3000" dirty="0" smtClean="0"/>
              <a:t>Symptoms of primary or secondary syphilis reported by patient</a:t>
            </a:r>
          </a:p>
          <a:p>
            <a:pPr lvl="1">
              <a:lnSpc>
                <a:spcPct val="80000"/>
              </a:lnSpc>
            </a:pPr>
            <a:r>
              <a:rPr lang="en-US" sz="3000" dirty="0" smtClean="0"/>
              <a:t>Contact to an infectious case of syphilis </a:t>
            </a:r>
          </a:p>
          <a:p>
            <a:pPr lvl="1">
              <a:lnSpc>
                <a:spcPct val="80000"/>
              </a:lnSpc>
            </a:pPr>
            <a:r>
              <a:rPr lang="en-US" sz="3000" dirty="0" smtClean="0"/>
              <a:t>Only possible exposure occurred within past 12 months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735" dirty="0" smtClean="0"/>
              <a:t>Patients with latent syphilis of </a:t>
            </a:r>
            <a:r>
              <a:rPr lang="en-US" sz="3735" b="1" dirty="0" smtClean="0"/>
              <a:t>unknown duration </a:t>
            </a:r>
            <a:r>
              <a:rPr lang="en-US" sz="3735" dirty="0" smtClean="0"/>
              <a:t>should be managed clinically as if they have </a:t>
            </a:r>
            <a:r>
              <a:rPr lang="en-US" sz="3735" b="1" dirty="0" smtClean="0"/>
              <a:t>late latent syphilis.</a:t>
            </a:r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Diagnosis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 smtClean="0"/>
              <a:t>History</a:t>
            </a:r>
          </a:p>
          <a:p>
            <a:r>
              <a:rPr lang="en-MY" dirty="0" smtClean="0"/>
              <a:t>Physical examination</a:t>
            </a:r>
          </a:p>
          <a:p>
            <a:r>
              <a:rPr lang="en-US" b="1" dirty="0" smtClean="0"/>
              <a:t>Serology</a:t>
            </a:r>
          </a:p>
          <a:p>
            <a:pPr lvl="1"/>
            <a:r>
              <a:rPr lang="en-US" dirty="0" smtClean="0"/>
              <a:t>Mainstay for syphilis testing</a:t>
            </a:r>
          </a:p>
          <a:p>
            <a:pPr lvl="1"/>
            <a:r>
              <a:rPr lang="en-US" dirty="0" smtClean="0"/>
              <a:t>Two classes of serologic tests</a:t>
            </a:r>
          </a:p>
          <a:p>
            <a:pPr lvl="2"/>
            <a:r>
              <a:rPr lang="en-US" dirty="0" smtClean="0"/>
              <a:t>Non-treponemal</a:t>
            </a:r>
          </a:p>
          <a:p>
            <a:pPr lvl="2"/>
            <a:r>
              <a:rPr lang="en-US" dirty="0" smtClean="0"/>
              <a:t>Treponemal</a:t>
            </a:r>
          </a:p>
          <a:p>
            <a:pPr marL="571500" indent="-457200"/>
            <a:r>
              <a:rPr lang="en-US" dirty="0" smtClean="0"/>
              <a:t>The use of only one type of serologic test is insufficient for diagnosis</a:t>
            </a:r>
          </a:p>
          <a:p>
            <a:pPr marL="571500" indent="-457200"/>
            <a:endParaRPr lang="en-US" dirty="0" smtClean="0"/>
          </a:p>
          <a:p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001000" y="1981200"/>
            <a:ext cx="3860800" cy="216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Nontreponemal Serologic Tests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700" dirty="0" smtClean="0">
                <a:cs typeface="Times New Roman" panose="02020603050405020304" pitchFamily="18" charset="0"/>
              </a:rPr>
              <a:t>Principles</a:t>
            </a:r>
          </a:p>
          <a:p>
            <a:pPr lvl="1">
              <a:lnSpc>
                <a:spcPct val="130000"/>
              </a:lnSpc>
            </a:pPr>
            <a:r>
              <a:rPr lang="en-US" sz="2700" dirty="0" smtClean="0">
                <a:cs typeface="Times New Roman" panose="02020603050405020304" pitchFamily="18" charset="0"/>
              </a:rPr>
              <a:t>Measure antibody directed against a cardiolipin-lecithin-cholesterol antigen</a:t>
            </a:r>
          </a:p>
          <a:p>
            <a:pPr lvl="1">
              <a:lnSpc>
                <a:spcPct val="130000"/>
              </a:lnSpc>
            </a:pPr>
            <a:r>
              <a:rPr lang="en-US" sz="2700" b="1" dirty="0" smtClean="0">
                <a:cs typeface="Times New Roman" panose="02020603050405020304" pitchFamily="18" charset="0"/>
              </a:rPr>
              <a:t>Not specific for </a:t>
            </a:r>
            <a:r>
              <a:rPr lang="en-US" sz="2700" b="1" i="1" dirty="0" smtClean="0">
                <a:cs typeface="Times New Roman" panose="02020603050405020304" pitchFamily="18" charset="0"/>
              </a:rPr>
              <a:t>T. pallidum</a:t>
            </a:r>
          </a:p>
          <a:p>
            <a:pPr lvl="1">
              <a:lnSpc>
                <a:spcPct val="130000"/>
              </a:lnSpc>
            </a:pPr>
            <a:r>
              <a:rPr lang="en-US" sz="2700" dirty="0" smtClean="0">
                <a:cs typeface="Times New Roman" panose="02020603050405020304" pitchFamily="18" charset="0"/>
              </a:rPr>
              <a:t>Titers usually </a:t>
            </a:r>
            <a:r>
              <a:rPr lang="en-US" sz="2700" b="1" dirty="0" smtClean="0">
                <a:cs typeface="Times New Roman" panose="02020603050405020304" pitchFamily="18" charset="0"/>
              </a:rPr>
              <a:t>correlate with disease activity </a:t>
            </a:r>
            <a:r>
              <a:rPr lang="en-US" sz="2700" dirty="0" smtClean="0">
                <a:cs typeface="Times New Roman" panose="02020603050405020304" pitchFamily="18" charset="0"/>
              </a:rPr>
              <a:t>and results are reported quantitatively</a:t>
            </a:r>
          </a:p>
          <a:p>
            <a:pPr lvl="1">
              <a:lnSpc>
                <a:spcPct val="130000"/>
              </a:lnSpc>
            </a:pPr>
            <a:r>
              <a:rPr lang="en-US" sz="2700" dirty="0" smtClean="0">
                <a:cs typeface="Times New Roman" panose="02020603050405020304" pitchFamily="18" charset="0"/>
              </a:rPr>
              <a:t>May be reactive for life, referred to as “serofast”</a:t>
            </a:r>
          </a:p>
          <a:p>
            <a:pPr>
              <a:lnSpc>
                <a:spcPct val="130000"/>
              </a:lnSpc>
            </a:pPr>
            <a:r>
              <a:rPr lang="en-US" sz="2700" dirty="0" smtClean="0">
                <a:cs typeface="Times New Roman" panose="02020603050405020304" pitchFamily="18" charset="0"/>
              </a:rPr>
              <a:t>Nontreponemal tests include </a:t>
            </a:r>
            <a:r>
              <a:rPr lang="en-US" sz="2700" b="1" dirty="0" smtClean="0">
                <a:cs typeface="Times New Roman" panose="02020603050405020304" pitchFamily="18" charset="0"/>
              </a:rPr>
              <a:t>VDRL, RPR</a:t>
            </a:r>
            <a:r>
              <a:rPr lang="en-US" sz="2700" dirty="0" smtClean="0">
                <a:cs typeface="Times New Roman" panose="02020603050405020304" pitchFamily="18" charset="0"/>
              </a:rPr>
              <a:t>, TRUST, USR</a:t>
            </a:r>
            <a:endParaRPr lang="en-US" sz="27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12"/>
            <a:ext cx="10972800" cy="996527"/>
          </a:xfrm>
        </p:spPr>
        <p:txBody>
          <a:bodyPr>
            <a:normAutofit/>
          </a:bodyPr>
          <a:lstStyle/>
          <a:p>
            <a:r>
              <a:rPr lang="en-MY" dirty="0" smtClean="0"/>
              <a:t>Treponemal Serologic Tests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5270"/>
            <a:ext cx="10972800" cy="4920615"/>
          </a:xfrm>
        </p:spPr>
        <p:txBody>
          <a:bodyPr>
            <a:normAutofit/>
          </a:bodyPr>
          <a:lstStyle/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Measure antibody directed against </a:t>
            </a:r>
            <a:r>
              <a:rPr lang="en-US" i="1" dirty="0" smtClean="0"/>
              <a:t>T. pallidum</a:t>
            </a:r>
            <a:r>
              <a:rPr lang="en-US" dirty="0" smtClean="0"/>
              <a:t> antigens</a:t>
            </a:r>
          </a:p>
          <a:p>
            <a:pPr lvl="1"/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Usually </a:t>
            </a:r>
            <a:r>
              <a:rPr lang="en-US" b="1" dirty="0" smtClean="0"/>
              <a:t>reactive for life</a:t>
            </a:r>
          </a:p>
          <a:p>
            <a:pPr lvl="1"/>
            <a:r>
              <a:rPr lang="en-US" dirty="0" smtClean="0"/>
              <a:t>Titers should not be used to assess treatment response</a:t>
            </a:r>
          </a:p>
          <a:p>
            <a:r>
              <a:rPr lang="en-US" dirty="0" smtClean="0"/>
              <a:t>Treponemal tests include </a:t>
            </a:r>
            <a:r>
              <a:rPr lang="en-US" b="1" dirty="0" smtClean="0"/>
              <a:t>TP-PA</a:t>
            </a:r>
            <a:r>
              <a:rPr lang="en-US" dirty="0" smtClean="0"/>
              <a:t>, FTA-ABS, EIA, and CIA</a:t>
            </a:r>
          </a:p>
          <a:p>
            <a:r>
              <a:rPr lang="en-US" dirty="0" smtClean="0"/>
              <a:t>Cannot differentiate between current and past infection.</a:t>
            </a:r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22" y="5649"/>
            <a:ext cx="10972800" cy="749432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Algorithm for Screening</a:t>
            </a:r>
            <a:endParaRPr lang="en-MY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755015"/>
            <a:ext cx="1196213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756285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Interpretation of Serological Tests</a:t>
            </a:r>
            <a:endParaRPr lang="en-MY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85" y="1108710"/>
            <a:ext cx="11649710" cy="559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False Positive Tests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MY" dirty="0" smtClean="0"/>
              <a:t>Viral infections (Infectious mononucleosis)</a:t>
            </a:r>
          </a:p>
          <a:p>
            <a:r>
              <a:rPr lang="en-MY" dirty="0" smtClean="0"/>
              <a:t>Bacterial infections (pneumonia, TB)</a:t>
            </a:r>
          </a:p>
          <a:p>
            <a:r>
              <a:rPr lang="en-MY" dirty="0" smtClean="0"/>
              <a:t>Connective tissue disease (rheumatoid arthritis, SLE)</a:t>
            </a:r>
          </a:p>
          <a:p>
            <a:r>
              <a:rPr lang="en-MY" dirty="0" smtClean="0"/>
              <a:t>Elderly</a:t>
            </a:r>
          </a:p>
          <a:p>
            <a:r>
              <a:rPr lang="en-MY" dirty="0" smtClean="0"/>
              <a:t>Pregnancy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690"/>
            <a:ext cx="10972800" cy="457835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Interpretation of Serological Tests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10972800" cy="6475095"/>
          </a:xfrm>
        </p:spPr>
        <p:txBody>
          <a:bodyPr>
            <a:normAutofit lnSpcReduction="10000"/>
          </a:bodyPr>
          <a:lstStyle/>
          <a:p>
            <a:pPr lvl="0"/>
            <a:r>
              <a:rPr lang="en-MY" sz="3110" b="1" dirty="0" smtClean="0"/>
              <a:t>Initial </a:t>
            </a:r>
            <a:r>
              <a:rPr lang="en-MY" sz="3110" b="1" dirty="0"/>
              <a:t>screening may be negative</a:t>
            </a:r>
            <a:r>
              <a:rPr lang="en-MY" sz="3110" dirty="0"/>
              <a:t> in early primary syphilis</a:t>
            </a:r>
            <a:r>
              <a:rPr lang="en-US" altLang="en-MY" sz="3110" dirty="0"/>
              <a:t>.</a:t>
            </a:r>
          </a:p>
          <a:p>
            <a:pPr lvl="1"/>
            <a:r>
              <a:rPr lang="en-MY" sz="2400" dirty="0"/>
              <a:t>If the history is strongly suggestive of syphilis then an RPR should be </a:t>
            </a:r>
            <a:r>
              <a:rPr lang="en-MY" sz="2400" dirty="0" smtClean="0"/>
              <a:t>repeated in </a:t>
            </a:r>
            <a:r>
              <a:rPr lang="en-MY" sz="2400" b="1" dirty="0" smtClean="0"/>
              <a:t>3-4 weeks</a:t>
            </a:r>
            <a:endParaRPr lang="en-MY" sz="2400" dirty="0" smtClean="0"/>
          </a:p>
          <a:p>
            <a:r>
              <a:rPr lang="en-MY" sz="2800" dirty="0" smtClean="0"/>
              <a:t>Most </a:t>
            </a:r>
            <a:r>
              <a:rPr lang="en-MY" sz="2800" dirty="0"/>
              <a:t>people become negative for RPR with adequate treatment</a:t>
            </a:r>
            <a:r>
              <a:rPr lang="en-US" altLang="en-MY" sz="2800" dirty="0"/>
              <a:t>.</a:t>
            </a:r>
          </a:p>
          <a:p>
            <a:pPr lvl="1"/>
            <a:r>
              <a:rPr lang="en-US" altLang="en-MY" sz="2400" dirty="0"/>
              <a:t>some</a:t>
            </a:r>
            <a:r>
              <a:rPr lang="en-MY" sz="2400" dirty="0"/>
              <a:t> may maintain a </a:t>
            </a:r>
            <a:r>
              <a:rPr lang="en-MY" sz="2400" b="1" dirty="0"/>
              <a:t>low titer RPR </a:t>
            </a:r>
            <a:r>
              <a:rPr lang="en-MY" sz="2400" dirty="0"/>
              <a:t>(&lt;1:8) for life despite adequate treatment. This is the </a:t>
            </a:r>
            <a:r>
              <a:rPr lang="en-MY" sz="2400" b="1" dirty="0"/>
              <a:t>serofast state</a:t>
            </a:r>
            <a:r>
              <a:rPr lang="en-MY" sz="2400" dirty="0"/>
              <a:t>. </a:t>
            </a:r>
          </a:p>
          <a:p>
            <a:r>
              <a:rPr lang="en-MY" sz="2800" dirty="0" smtClean="0"/>
              <a:t>A </a:t>
            </a:r>
            <a:r>
              <a:rPr lang="en-MY" sz="2800" b="1" dirty="0" smtClean="0"/>
              <a:t>negative RPR test with a positive TPPA</a:t>
            </a:r>
            <a:r>
              <a:rPr lang="en-US" altLang="en-MY" sz="2800" dirty="0" smtClean="0"/>
              <a:t>:</a:t>
            </a:r>
          </a:p>
          <a:p>
            <a:pPr lvl="1"/>
            <a:r>
              <a:rPr lang="en-MY" sz="3265" dirty="0" smtClean="0"/>
              <a:t> </a:t>
            </a:r>
            <a:r>
              <a:rPr lang="en-US" altLang="en-MY" sz="2400" dirty="0" smtClean="0"/>
              <a:t>can be treated or untreated syphilis.</a:t>
            </a:r>
          </a:p>
          <a:p>
            <a:pPr lvl="1"/>
            <a:r>
              <a:rPr lang="en-MY" sz="2400" dirty="0" smtClean="0"/>
              <a:t> </a:t>
            </a:r>
            <a:r>
              <a:rPr lang="en-US" altLang="en-MY" sz="2400" b="1" dirty="0" smtClean="0"/>
              <a:t>i</a:t>
            </a:r>
            <a:r>
              <a:rPr lang="en-MY" sz="2400" b="1" dirty="0" smtClean="0"/>
              <a:t>f there </a:t>
            </a:r>
            <a:r>
              <a:rPr lang="en-MY" sz="2400" b="1" dirty="0"/>
              <a:t>is no </a:t>
            </a:r>
            <a:r>
              <a:rPr lang="en-MY" sz="2400" b="1" dirty="0" smtClean="0"/>
              <a:t>documentation </a:t>
            </a:r>
            <a:r>
              <a:rPr lang="en-MY" sz="2400" b="1" dirty="0"/>
              <a:t>of treatment for </a:t>
            </a:r>
            <a:r>
              <a:rPr lang="en-MY" sz="2400" b="1" dirty="0" smtClean="0"/>
              <a:t>syphilis, the patient must be treated. </a:t>
            </a:r>
          </a:p>
          <a:p>
            <a:pPr lvl="0"/>
            <a:r>
              <a:rPr lang="en-MY" sz="2740" b="1" dirty="0" smtClean="0"/>
              <a:t>Prozone phenomenon</a:t>
            </a:r>
          </a:p>
          <a:p>
            <a:pPr lvl="1"/>
            <a:r>
              <a:rPr lang="en-MY" sz="2395" dirty="0"/>
              <a:t>false negative response resulting from overwhelming antibody titers</a:t>
            </a:r>
          </a:p>
          <a:p>
            <a:pPr lvl="1"/>
            <a:r>
              <a:rPr lang="en-MY" sz="2395" dirty="0"/>
              <a:t>associated with HIV, pregnancy </a:t>
            </a:r>
            <a:r>
              <a:rPr lang="en-MY" sz="2395" dirty="0" smtClean="0"/>
              <a:t>and </a:t>
            </a:r>
            <a:r>
              <a:rPr lang="en-MY" sz="2395" dirty="0"/>
              <a:t>secondary syphilis</a:t>
            </a:r>
          </a:p>
          <a:p>
            <a:pPr marL="0" indent="0">
              <a:buNone/>
            </a:pPr>
            <a:r>
              <a:rPr lang="en-MY" dirty="0" smtClean="0"/>
              <a:t> </a:t>
            </a:r>
            <a:endParaRPr lang="en-MY" dirty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MY" dirty="0" smtClean="0"/>
              <a:t>Treatment</a:t>
            </a:r>
            <a:endParaRPr lang="en-US" alt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Patients who are skin-test-reactive to penicillin should be </a:t>
            </a:r>
            <a:r>
              <a:rPr lang="en-US" b="1" dirty="0" smtClean="0"/>
              <a:t>desensitized</a:t>
            </a:r>
            <a:r>
              <a:rPr lang="en-US" dirty="0" smtClean="0"/>
              <a:t> in the hospital and treated with penicillin.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412" y="6324601"/>
            <a:ext cx="11504512" cy="306705"/>
          </a:xfrm>
          <a:prstGeom prst="rect">
            <a:avLst/>
          </a:prstGeom>
          <a:noFill/>
          <a:ln w="1588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i="1" dirty="0">
                <a:latin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Centers for Disease Control and Prevention. Sexually transmitted </a:t>
            </a:r>
            <a:r>
              <a:rPr lang="en-MY" alt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infections</a:t>
            </a:r>
            <a:r>
              <a:rPr 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 treatment guidelines </a:t>
            </a:r>
            <a:r>
              <a:rPr 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20</a:t>
            </a:r>
            <a:r>
              <a:rPr lang="en-MY" alt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1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685800" y="1524000"/>
          <a:ext cx="10932160" cy="253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2160"/>
              </a:tblGrid>
              <a:tr h="978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Recommended Regimen for Syphilis During Pregnancy</a:t>
                      </a:r>
                    </a:p>
                  </a:txBody>
                  <a:tcPr/>
                </a:tc>
              </a:tr>
              <a:tr h="97853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Penicillin G is the only known effective antimicrobial for treating fetal infection and preventing congenital syphilis</a:t>
                      </a:r>
                      <a:r>
                        <a:rPr lang="en-MY" altLang="en-US" sz="240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Pregnant women should be treated with the recommended penicillin regimen for their stage of infection.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she be managed?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Repeat serology at 28 weeks / delivery</a:t>
            </a:r>
          </a:p>
          <a:p>
            <a:pPr marL="514350" indent="-514350">
              <a:buAutoNum type="alphaUcPeriod"/>
            </a:pPr>
            <a:r>
              <a:rPr lang="en-US" dirty="0" smtClean="0"/>
              <a:t>She is re-infected, treat her with penicillin now</a:t>
            </a:r>
          </a:p>
          <a:p>
            <a:pPr marL="514350" indent="-514350">
              <a:buAutoNum type="alphaUcPeriod"/>
            </a:pPr>
            <a:r>
              <a:rPr lang="en-US" dirty="0" smtClean="0"/>
              <a:t>Reassurance with no further workup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</a:p>
          <a:p>
            <a:pPr marL="514350" indent="-514350">
              <a:buAutoNum type="alphaUcPeriod"/>
            </a:pPr>
            <a:r>
              <a:rPr lang="en-US" dirty="0" smtClean="0"/>
              <a:t>I don’t know – refer FMS / Dermatologist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612"/>
            <a:ext cx="10972800" cy="1195493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260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Primary, secondary and early latent syphilis</a:t>
            </a:r>
          </a:p>
          <a:p>
            <a:pPr lvl="1"/>
            <a:r>
              <a:rPr lang="en-US" dirty="0" smtClean="0">
                <a:sym typeface="+mn-ea"/>
              </a:rPr>
              <a:t>Benzathine penicillin G 2.4 million units intramuscularly in a single dose</a:t>
            </a:r>
          </a:p>
          <a:p>
            <a:pPr lvl="1"/>
            <a:r>
              <a:rPr lang="en-US" dirty="0" smtClean="0">
                <a:sym typeface="+mn-ea"/>
              </a:rPr>
              <a:t>Some evidence suggests that additional therapy can be beneficial</a:t>
            </a:r>
          </a:p>
          <a:p>
            <a:pPr lvl="3"/>
            <a:r>
              <a:rPr lang="en-US" sz="2400" b="1" dirty="0"/>
              <a:t>a second dose of benzathine penicillin 2.4 million units IM can be administered 1 week after the initial dose</a:t>
            </a:r>
          </a:p>
          <a:p>
            <a:pPr marL="1371600" lvl="3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Late latent syphilis</a:t>
            </a:r>
          </a:p>
          <a:p>
            <a:pPr lvl="1"/>
            <a:r>
              <a:rPr lang="en-US" dirty="0" smtClean="0">
                <a:sym typeface="+mn-ea"/>
              </a:rPr>
              <a:t>Benzathine penicillin G administered as 3 doses of 2.4 million units intramuscularly each at 1-week intervals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7488" y="6551295"/>
            <a:ext cx="11504512" cy="306705"/>
          </a:xfrm>
          <a:prstGeom prst="rect">
            <a:avLst/>
          </a:prstGeom>
          <a:noFill/>
          <a:ln w="1588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i="1" dirty="0">
                <a:latin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Centers for Disease Control and Prevention. Sexually transmitted </a:t>
            </a:r>
            <a:r>
              <a:rPr lang="en-MY" alt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infections</a:t>
            </a:r>
            <a:r>
              <a:rPr lang="en-US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 treatment guidelines </a:t>
            </a:r>
            <a:r>
              <a:rPr 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20</a:t>
            </a:r>
            <a:r>
              <a:rPr lang="en-MY" alt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21</a:t>
            </a:r>
            <a:r>
              <a:rPr lang="en-US" sz="1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1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related to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en-US" dirty="0" smtClean="0"/>
              <a:t>Penicillin allergy: &lt; 1%.....verify and desensitize</a:t>
            </a:r>
          </a:p>
          <a:p>
            <a:r>
              <a:rPr lang="en-US" dirty="0" err="1" smtClean="0"/>
              <a:t>Jarisch-Herxheimer</a:t>
            </a:r>
            <a:r>
              <a:rPr lang="en-US" dirty="0" smtClean="0"/>
              <a:t> reaction</a:t>
            </a:r>
          </a:p>
          <a:p>
            <a:r>
              <a:rPr lang="en-US" dirty="0" smtClean="0"/>
              <a:t>In pregnant women, </a:t>
            </a:r>
            <a:r>
              <a:rPr lang="en-US" b="1" dirty="0" smtClean="0"/>
              <a:t>missed doses are NOT ACCEPTABLE</a:t>
            </a:r>
            <a:r>
              <a:rPr lang="en-US" dirty="0" smtClean="0"/>
              <a:t> -&gt; full course of therapy must be repeated if scheduled dose is delayed by &gt;9 days</a:t>
            </a:r>
          </a:p>
          <a:p>
            <a:r>
              <a:rPr lang="en-US" dirty="0" smtClean="0"/>
              <a:t>All women who have syphilis should be offered testing for HIV infection</a:t>
            </a:r>
          </a:p>
          <a:p>
            <a:r>
              <a:rPr lang="en-US" dirty="0" smtClean="0"/>
              <a:t>Refer to specialist hospital for delivery</a:t>
            </a:r>
          </a:p>
          <a:p>
            <a:r>
              <a:rPr lang="en-US" b="1" dirty="0" smtClean="0"/>
              <a:t>Notify</a:t>
            </a:r>
            <a:r>
              <a:rPr lang="en-US" dirty="0" smtClean="0"/>
              <a:t> positive case!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189"/>
            <a:ext cx="10972800" cy="1037464"/>
          </a:xfrm>
        </p:spPr>
        <p:txBody>
          <a:bodyPr/>
          <a:lstStyle/>
          <a:p>
            <a:r>
              <a:rPr lang="en-MY" dirty="0" smtClean="0"/>
              <a:t>Jarisch-Herxheimer Reaction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10972800" cy="5718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Self-limited reaction to antitreponemal therapy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Fever, malaise, nausea/vomiting; may be associated with chills and exacerbation of secondary rash</a:t>
            </a:r>
          </a:p>
          <a:p>
            <a:pPr lvl="1">
              <a:lnSpc>
                <a:spcPct val="5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Occurs </a:t>
            </a:r>
            <a:r>
              <a:rPr lang="en-US" sz="2400" b="1" dirty="0" smtClean="0"/>
              <a:t>within 24 hours after therapy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Not an allergic reaction to penicillin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More frequent after treatment with penicillin and treatment of early syphilis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Antipyretics can be used to manage symptoms, but they have not been proven to prevent this reaction.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sz="2400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Pregnant women should be informed of this possible reaction, that it may precipitate early labor, and to call obstetrician if problems develop.</a:t>
            </a:r>
          </a:p>
          <a:p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after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Preferably serological titers (</a:t>
            </a:r>
            <a:r>
              <a:rPr lang="en-US" b="1"/>
              <a:t>RPR / VDRL) monthly until delivery</a:t>
            </a:r>
          </a:p>
          <a:p>
            <a:r>
              <a:rPr lang="en-US"/>
              <a:t>At minimum, serological test repeated at 28-32 weeks and at delivery</a:t>
            </a:r>
          </a:p>
          <a:p>
            <a:r>
              <a:rPr lang="en-US"/>
              <a:t>If diagnosed </a:t>
            </a:r>
            <a:r>
              <a:rPr lang="en-US" u="sng"/>
              <a:t>&gt;</a:t>
            </a:r>
            <a:r>
              <a:rPr lang="en-US"/>
              <a:t> 6/12 POA, refer for fetal assessment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treatment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RPR </a:t>
            </a:r>
            <a:r>
              <a:rPr lang="en-US" dirty="0" err="1" smtClean="0"/>
              <a:t>titre</a:t>
            </a:r>
            <a:r>
              <a:rPr lang="en-US" dirty="0" smtClean="0"/>
              <a:t> at diagnosis / delivery</a:t>
            </a:r>
          </a:p>
          <a:p>
            <a:r>
              <a:rPr lang="en-US" dirty="0" smtClean="0"/>
              <a:t>Delivery &lt; 36 weeks</a:t>
            </a:r>
          </a:p>
          <a:p>
            <a:r>
              <a:rPr lang="en-US" dirty="0" smtClean="0"/>
              <a:t>Short interval during treatment and delivery (&lt; 30 days)</a:t>
            </a:r>
          </a:p>
          <a:p>
            <a:r>
              <a:rPr lang="en-US" dirty="0" smtClean="0"/>
              <a:t>Re-infection</a:t>
            </a:r>
          </a:p>
          <a:p>
            <a:r>
              <a:rPr lang="en-US" dirty="0" smtClean="0"/>
              <a:t>Non-penicillin treatment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188"/>
            <a:ext cx="10972800" cy="1023620"/>
          </a:xfrm>
        </p:spPr>
        <p:txBody>
          <a:bodyPr/>
          <a:lstStyle/>
          <a:p>
            <a:r>
              <a:rPr lang="en-US" dirty="0" smtClean="0"/>
              <a:t>Indications of treatment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6805"/>
            <a:ext cx="10972800" cy="66046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Persistence / recurring signs and symptoms</a:t>
            </a:r>
          </a:p>
          <a:p>
            <a:r>
              <a:rPr lang="en-US" sz="2800" dirty="0" smtClean="0"/>
              <a:t>Sustained fourfold increase in non-</a:t>
            </a:r>
            <a:r>
              <a:rPr lang="en-US" sz="2800" dirty="0" err="1" smtClean="0"/>
              <a:t>treponemal</a:t>
            </a:r>
            <a:r>
              <a:rPr lang="en-US" sz="2800" dirty="0" smtClean="0"/>
              <a:t> titer, OR failure of titer to reduce fourfold within 6 months</a:t>
            </a:r>
          </a:p>
          <a:p>
            <a:r>
              <a:rPr lang="en-US" sz="2800" dirty="0" smtClean="0"/>
              <a:t>Measures:</a:t>
            </a:r>
          </a:p>
          <a:p>
            <a:pPr>
              <a:buFontTx/>
              <a:buChar char="-"/>
            </a:pPr>
            <a:r>
              <a:rPr lang="en-US" sz="2800" dirty="0" smtClean="0"/>
              <a:t>Retreat: weekly IM injection of </a:t>
            </a:r>
            <a:r>
              <a:rPr lang="en-US" sz="2800" dirty="0" err="1" smtClean="0"/>
              <a:t>Benzathine</a:t>
            </a:r>
            <a:r>
              <a:rPr lang="en-US" sz="2800" dirty="0" smtClean="0"/>
              <a:t> penicillin G 2.4 million units for 3/52  </a:t>
            </a:r>
          </a:p>
          <a:p>
            <a:pPr>
              <a:buFontTx/>
              <a:buChar char="-"/>
            </a:pPr>
            <a:r>
              <a:rPr lang="en-US" sz="2800" b="1" dirty="0" smtClean="0"/>
              <a:t>Test for HIV co-infection</a:t>
            </a:r>
          </a:p>
          <a:p>
            <a:pPr>
              <a:buFontTx/>
              <a:buChar char="-"/>
            </a:pPr>
            <a:r>
              <a:rPr lang="en-US" sz="2800" dirty="0" smtClean="0"/>
              <a:t>CSF examination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b="1" dirty="0" smtClean="0"/>
              <a:t>REFER DERMATOLOGY AND OBSTETRIC TEAMS!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Management of Sexual Partners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7500"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For sex partners of patients with syphilis in any stage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Do syphilis serology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Perform physical exam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735" dirty="0" smtClean="0"/>
              <a:t>For sex partners of patients with primary, secondary, or early latent syphilis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Treat presumptively as for early syphilis at the time of examination, unless</a:t>
            </a:r>
          </a:p>
          <a:p>
            <a:pPr lvl="2">
              <a:lnSpc>
                <a:spcPct val="90000"/>
              </a:lnSpc>
            </a:pPr>
            <a:r>
              <a:rPr lang="en-US" sz="2665" dirty="0" smtClean="0"/>
              <a:t>The nontreponemal test result is known and negative and</a:t>
            </a:r>
          </a:p>
          <a:p>
            <a:pPr lvl="2">
              <a:lnSpc>
                <a:spcPct val="90000"/>
              </a:lnSpc>
            </a:pPr>
            <a:r>
              <a:rPr lang="en-US" sz="2665" dirty="0" smtClean="0"/>
              <a:t>The last sexual contact with the patient is &gt; 90 days prior to examination.</a:t>
            </a:r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Postpartum 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dirty="0" smtClean="0"/>
              <a:t>Even with appropriate penicillin therapy, up to 10% of infants may have congenital syphilis</a:t>
            </a:r>
          </a:p>
          <a:p>
            <a:r>
              <a:rPr lang="en-US" dirty="0" smtClean="0"/>
              <a:t>Serologic testing of maternal blood at time of delivery is superior to infant blood testing</a:t>
            </a:r>
          </a:p>
          <a:p>
            <a:r>
              <a:rPr lang="en-US" dirty="0" smtClean="0"/>
              <a:t>Umbilical cord blood testing is not recommended</a:t>
            </a:r>
          </a:p>
          <a:p>
            <a:r>
              <a:rPr lang="en-US" dirty="0" smtClean="0"/>
              <a:t>A comparison of maternal and infant non-</a:t>
            </a:r>
            <a:r>
              <a:rPr lang="en-US" dirty="0" err="1" smtClean="0"/>
              <a:t>treponemal</a:t>
            </a:r>
            <a:r>
              <a:rPr lang="en-US" dirty="0" smtClean="0"/>
              <a:t> test titers is very useful to guide therapy</a:t>
            </a:r>
          </a:p>
          <a:p>
            <a:r>
              <a:rPr lang="en-US" dirty="0" smtClean="0"/>
              <a:t>Neonates should be examined for congenital syphilis.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risk of vertical transmission depends on the stage of maternal syphilis</a:t>
            </a:r>
          </a:p>
          <a:p>
            <a:pPr lvl="1">
              <a:buFontTx/>
              <a:buChar char="-"/>
            </a:pPr>
            <a:r>
              <a:rPr lang="en-US" dirty="0" smtClean="0"/>
              <a:t>Untreated primary or secondary syphilis: 70 to 100%</a:t>
            </a:r>
          </a:p>
          <a:p>
            <a:pPr lvl="1">
              <a:buFontTx/>
              <a:buChar char="-"/>
            </a:pPr>
            <a:r>
              <a:rPr lang="en-US" dirty="0" smtClean="0"/>
              <a:t>Early latent syphilis: 40%</a:t>
            </a:r>
          </a:p>
          <a:p>
            <a:pPr lvl="2">
              <a:buFontTx/>
              <a:buChar char="-"/>
            </a:pPr>
            <a:r>
              <a:rPr lang="en-US" dirty="0" smtClean="0"/>
              <a:t>The risk is extremely high for the first 4 years after acquisition of infection if not treated</a:t>
            </a:r>
          </a:p>
          <a:p>
            <a:pPr lvl="1">
              <a:buFontTx/>
              <a:buChar char="-"/>
            </a:pPr>
            <a:r>
              <a:rPr lang="en-US" dirty="0" smtClean="0"/>
              <a:t>Late latent syphilis: &lt; 10%</a:t>
            </a:r>
          </a:p>
          <a:p>
            <a:r>
              <a:rPr lang="en-US" dirty="0" smtClean="0"/>
              <a:t>Remember: 50% are born asymptomatic, manifestations can first be seen up to 2 years of age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660400"/>
          </a:xfrm>
        </p:spPr>
        <p:txBody>
          <a:bodyPr/>
          <a:lstStyle/>
          <a:p>
            <a:r>
              <a:rPr lang="en-US" dirty="0" smtClean="0"/>
              <a:t>Congenital syphilis (early &lt; 2 years)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9729"/>
          <a:stretch>
            <a:fillRect/>
          </a:stretch>
        </p:blipFill>
        <p:spPr>
          <a:xfrm>
            <a:off x="304800" y="935355"/>
            <a:ext cx="11619865" cy="5681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927850" cy="4526280"/>
          </a:xfrm>
        </p:spPr>
        <p:txBody>
          <a:bodyPr/>
          <a:lstStyle/>
          <a:p>
            <a:r>
              <a:rPr lang="en-US" dirty="0" smtClean="0"/>
              <a:t>22 year old, </a:t>
            </a:r>
            <a:r>
              <a:rPr lang="en-US" dirty="0" err="1" smtClean="0"/>
              <a:t>primigravida</a:t>
            </a:r>
            <a:r>
              <a:rPr lang="en-US" dirty="0" smtClean="0"/>
              <a:t> at 10 weeks POA</a:t>
            </a:r>
          </a:p>
          <a:p>
            <a:r>
              <a:rPr lang="en-US" dirty="0" smtClean="0"/>
              <a:t>RPR 1:2 and TPPA negative</a:t>
            </a:r>
          </a:p>
          <a:p>
            <a:r>
              <a:rPr lang="en-US" dirty="0" smtClean="0"/>
              <a:t>No H/O STD</a:t>
            </a:r>
          </a:p>
          <a:p>
            <a:r>
              <a:rPr lang="en-US" dirty="0" smtClean="0"/>
              <a:t>Husband newly diagnosed HIV and syphilis</a:t>
            </a:r>
          </a:p>
          <a:p>
            <a:endParaRPr lang="en-US" dirty="0"/>
          </a:p>
        </p:txBody>
      </p:sp>
      <p:pic>
        <p:nvPicPr>
          <p:cNvPr id="100" name="Content Placeholder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4040" y="1600200"/>
            <a:ext cx="3388360" cy="3677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627380"/>
          </a:xfrm>
        </p:spPr>
        <p:txBody>
          <a:bodyPr/>
          <a:lstStyle/>
          <a:p>
            <a:r>
              <a:rPr lang="en-US"/>
              <a:t>Congenital syphilis (late &gt; 2 years)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20" y="990600"/>
            <a:ext cx="11388090" cy="581215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years old, G2P1 at 18 weeks POA</a:t>
            </a:r>
          </a:p>
          <a:p>
            <a:r>
              <a:rPr lang="en-US" dirty="0" smtClean="0"/>
              <a:t>H/O STD 5 years ago and claim given 3 injections at that time</a:t>
            </a:r>
          </a:p>
          <a:p>
            <a:r>
              <a:rPr lang="en-US" dirty="0" smtClean="0"/>
              <a:t>Current results: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RPR 1:4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TPPA positive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429000"/>
            <a:ext cx="3069590" cy="30695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Seropositive</a:t>
            </a:r>
            <a:r>
              <a:rPr lang="en-US" dirty="0" smtClean="0"/>
              <a:t> pregnant women should be considered actively infected unless an </a:t>
            </a:r>
            <a:r>
              <a:rPr lang="en-US" b="1" dirty="0" smtClean="0"/>
              <a:t>adequate treatment history is clearly documented </a:t>
            </a:r>
            <a:r>
              <a:rPr lang="en-US" dirty="0" smtClean="0"/>
              <a:t>and sequential antibody titers have declined</a:t>
            </a:r>
          </a:p>
          <a:p>
            <a:r>
              <a:rPr lang="en-US" dirty="0" err="1" smtClean="0"/>
              <a:t>Serofast</a:t>
            </a:r>
            <a:r>
              <a:rPr lang="en-US" dirty="0" smtClean="0"/>
              <a:t> low antibody titers might not require treatment</a:t>
            </a:r>
          </a:p>
          <a:p>
            <a:r>
              <a:rPr lang="en-US" dirty="0" smtClean="0"/>
              <a:t>Persistent higher antibody titers might indicate re-infection and require re-treatment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915785" cy="4526280"/>
          </a:xfrm>
        </p:spPr>
        <p:txBody>
          <a:bodyPr/>
          <a:lstStyle/>
          <a:p>
            <a:r>
              <a:rPr lang="en-US" dirty="0" smtClean="0"/>
              <a:t>22 year old, </a:t>
            </a:r>
            <a:r>
              <a:rPr lang="en-US" dirty="0" err="1" smtClean="0"/>
              <a:t>primigravida</a:t>
            </a:r>
            <a:r>
              <a:rPr lang="en-US" dirty="0" smtClean="0"/>
              <a:t> at 10 weeks POA</a:t>
            </a:r>
          </a:p>
          <a:p>
            <a:r>
              <a:rPr lang="en-US" dirty="0" smtClean="0"/>
              <a:t>RPR 1:2 and TPPA negative</a:t>
            </a:r>
          </a:p>
          <a:p>
            <a:r>
              <a:rPr lang="en-US" dirty="0" smtClean="0"/>
              <a:t>No H/O STD</a:t>
            </a:r>
          </a:p>
          <a:p>
            <a:r>
              <a:rPr lang="en-US" dirty="0" smtClean="0"/>
              <a:t>Husband newly diagnosed HIV and syphilis</a:t>
            </a:r>
          </a:p>
          <a:p>
            <a:endParaRPr lang="en-US" dirty="0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0685" y="2056130"/>
            <a:ext cx="3587750" cy="286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positive RPR is common in pregnancy</a:t>
            </a:r>
          </a:p>
          <a:p>
            <a:r>
              <a:rPr lang="en-US" dirty="0" smtClean="0"/>
              <a:t>However, in high risk patients, serologic testing should be repeated twice in the 3</a:t>
            </a:r>
            <a:r>
              <a:rPr lang="en-US" baseline="30000" dirty="0" smtClean="0"/>
              <a:t>rd</a:t>
            </a:r>
            <a:r>
              <a:rPr lang="en-US" dirty="0" smtClean="0"/>
              <a:t> trimester at 28 to 32 weeks and at </a:t>
            </a:r>
            <a:r>
              <a:rPr lang="en-US" dirty="0" smtClean="0"/>
              <a:t>delivery</a:t>
            </a:r>
          </a:p>
          <a:p>
            <a:pPr lvl="0"/>
            <a:r>
              <a:rPr lang="en-MY" b="1" dirty="0" smtClean="0"/>
              <a:t>Initial screening may be negative</a:t>
            </a:r>
            <a:r>
              <a:rPr lang="en-MY" dirty="0" smtClean="0"/>
              <a:t> in early primary syphilis</a:t>
            </a:r>
            <a:r>
              <a:rPr lang="en-US" altLang="en-MY" dirty="0" smtClean="0"/>
              <a:t>.</a:t>
            </a:r>
          </a:p>
          <a:p>
            <a:pPr lvl="1"/>
            <a:r>
              <a:rPr lang="en-MY" dirty="0" smtClean="0"/>
              <a:t>If the history is strongly suggestive of syphilis then an RPR should be repeated in </a:t>
            </a:r>
            <a:r>
              <a:rPr lang="en-MY" b="1" dirty="0" smtClean="0"/>
              <a:t>3-4 weeks</a:t>
            </a:r>
            <a:endParaRPr lang="en-MY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year old lady, G4P3 at 14 weeks POA</a:t>
            </a:r>
          </a:p>
          <a:p>
            <a:r>
              <a:rPr lang="en-US" dirty="0" smtClean="0"/>
              <a:t>RPR non reactive, TPPA positive</a:t>
            </a:r>
          </a:p>
          <a:p>
            <a:r>
              <a:rPr lang="en-US" dirty="0" smtClean="0"/>
              <a:t>No H/O receiving treatment for STD in the past</a:t>
            </a:r>
          </a:p>
          <a:p>
            <a:r>
              <a:rPr lang="en-US" dirty="0" smtClean="0"/>
              <a:t>Physical examination normal</a:t>
            </a:r>
            <a:endParaRPr lang="en-US" dirty="0"/>
          </a:p>
        </p:txBody>
      </p:sp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153400" y="3733800"/>
            <a:ext cx="3499485" cy="291655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should be treated as late latent syphilis</a:t>
            </a:r>
          </a:p>
          <a:p>
            <a:r>
              <a:rPr lang="en-US" dirty="0" smtClean="0"/>
              <a:t>There is some risk of vertical transmission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year old lady, </a:t>
            </a:r>
            <a:r>
              <a:rPr lang="en-US" dirty="0" smtClean="0"/>
              <a:t>G1P0 </a:t>
            </a:r>
            <a:r>
              <a:rPr lang="en-US" dirty="0" smtClean="0"/>
              <a:t>at 14 weeks POA</a:t>
            </a:r>
          </a:p>
          <a:p>
            <a:r>
              <a:rPr lang="en-US" dirty="0" smtClean="0"/>
              <a:t>RPR </a:t>
            </a:r>
            <a:r>
              <a:rPr lang="en-US" dirty="0" smtClean="0"/>
              <a:t>1:128, </a:t>
            </a:r>
            <a:r>
              <a:rPr lang="en-US" dirty="0" smtClean="0"/>
              <a:t>TPPA positive</a:t>
            </a:r>
          </a:p>
          <a:p>
            <a:r>
              <a:rPr lang="en-US" dirty="0" smtClean="0"/>
              <a:t>Husband similar results</a:t>
            </a:r>
            <a:endParaRPr lang="en-US" dirty="0" smtClean="0"/>
          </a:p>
          <a:p>
            <a:r>
              <a:rPr lang="en-US" dirty="0" smtClean="0"/>
              <a:t>Both were treated as early syphilis with IM </a:t>
            </a:r>
            <a:r>
              <a:rPr lang="en-US" dirty="0" err="1" smtClean="0"/>
              <a:t>Benzathine</a:t>
            </a:r>
            <a:r>
              <a:rPr lang="en-US" dirty="0" smtClean="0"/>
              <a:t> Penicillin</a:t>
            </a:r>
          </a:p>
          <a:p>
            <a:r>
              <a:rPr lang="en-US" dirty="0" smtClean="0"/>
              <a:t>Repeated serology 1 month later was 1:256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4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Ask further history – re-exposure and check for concurrent HIV </a:t>
            </a:r>
            <a:r>
              <a:rPr lang="en-US" dirty="0" smtClean="0"/>
              <a:t>infection</a:t>
            </a:r>
          </a:p>
          <a:p>
            <a:pPr marL="514350" indent="-514350"/>
            <a:r>
              <a:rPr lang="en-US" dirty="0" smtClean="0"/>
              <a:t>If no re-exposure and HIV is negative, repeat RPR in 4 weeks time</a:t>
            </a:r>
          </a:p>
          <a:p>
            <a:pPr marL="914400" lvl="1" indent="-514350"/>
            <a:r>
              <a:rPr lang="en-US" dirty="0" smtClean="0"/>
              <a:t>Consider re-treatment if no fourfold decrease </a:t>
            </a:r>
            <a:r>
              <a:rPr lang="en-US" smtClean="0"/>
              <a:t>in titer</a:t>
            </a: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240790"/>
          </a:xfrm>
        </p:spPr>
        <p:txBody>
          <a:bodyPr/>
          <a:lstStyle/>
          <a:p>
            <a:r>
              <a:rPr lang="en-US" b="1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4124325" y="2882265"/>
            <a:ext cx="4129405" cy="3615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she be managed?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No action, pregnancy can cause false positive</a:t>
            </a:r>
          </a:p>
          <a:p>
            <a:pPr marL="514350" indent="-514350">
              <a:buAutoNum type="alphaUcPeriod"/>
            </a:pPr>
            <a:r>
              <a:rPr lang="en-US" dirty="0" smtClean="0"/>
              <a:t>Repeat serology at 28 weeks / delivery</a:t>
            </a:r>
          </a:p>
          <a:p>
            <a:pPr marL="514350" indent="-514350">
              <a:buAutoNum type="alphaUcPeriod"/>
            </a:pPr>
            <a:r>
              <a:rPr lang="en-US" dirty="0" smtClean="0"/>
              <a:t>Repeat serology at 4 to 6 weeks</a:t>
            </a:r>
          </a:p>
          <a:p>
            <a:pPr marL="514350" indent="-514350">
              <a:buAutoNum type="alphaUcPeriod"/>
            </a:pPr>
            <a:r>
              <a:rPr lang="en-US" dirty="0" smtClean="0"/>
              <a:t>Reassurance, no further workup</a:t>
            </a:r>
          </a:p>
          <a:p>
            <a:pPr marL="514350" indent="-514350">
              <a:buAutoNum type="alphaUcPeriod"/>
            </a:pPr>
            <a:r>
              <a:rPr lang="en-US" dirty="0" smtClean="0"/>
              <a:t>I don’t know, I will refer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year old lady, G4P3 at 14 weeks POA</a:t>
            </a:r>
          </a:p>
          <a:p>
            <a:r>
              <a:rPr lang="en-US" dirty="0" smtClean="0"/>
              <a:t>RPR non reactive, TPPA positive</a:t>
            </a:r>
          </a:p>
          <a:p>
            <a:r>
              <a:rPr lang="en-US" dirty="0" smtClean="0"/>
              <a:t>No H/O receiving treatment for STD in the past</a:t>
            </a:r>
          </a:p>
          <a:p>
            <a:r>
              <a:rPr lang="en-US" dirty="0" smtClean="0"/>
              <a:t>Physical examination normal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733800"/>
            <a:ext cx="3519170" cy="2932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manage?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Repeat serology at 28 weeks / delivery</a:t>
            </a:r>
          </a:p>
          <a:p>
            <a:pPr marL="514350" indent="-514350">
              <a:buAutoNum type="alphaUcPeriod"/>
            </a:pPr>
            <a:r>
              <a:rPr lang="en-US" dirty="0" smtClean="0"/>
              <a:t>Repeat serology at 4 to 6 weeks</a:t>
            </a:r>
          </a:p>
          <a:p>
            <a:pPr marL="514350" indent="-514350">
              <a:buAutoNum type="alphaUcPeriod"/>
            </a:pPr>
            <a:r>
              <a:rPr lang="en-US" dirty="0" smtClean="0"/>
              <a:t>Reassurance, no further workup</a:t>
            </a:r>
          </a:p>
          <a:p>
            <a:pPr marL="514350" indent="-514350">
              <a:buAutoNum type="alphaUcPeriod"/>
            </a:pPr>
            <a:r>
              <a:rPr lang="en-US" dirty="0" smtClean="0"/>
              <a:t>Treat her with penicillin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year old lady, </a:t>
            </a:r>
            <a:r>
              <a:rPr lang="en-US" dirty="0" smtClean="0"/>
              <a:t>G1P0 </a:t>
            </a:r>
            <a:r>
              <a:rPr lang="en-US" dirty="0" smtClean="0"/>
              <a:t>at 14 weeks POA</a:t>
            </a:r>
          </a:p>
          <a:p>
            <a:r>
              <a:rPr lang="en-US" dirty="0" smtClean="0"/>
              <a:t>RPR </a:t>
            </a:r>
            <a:r>
              <a:rPr lang="en-US" dirty="0" smtClean="0"/>
              <a:t>1:128, </a:t>
            </a:r>
            <a:r>
              <a:rPr lang="en-US" dirty="0" smtClean="0"/>
              <a:t>TPPA positive</a:t>
            </a:r>
          </a:p>
          <a:p>
            <a:r>
              <a:rPr lang="en-US" dirty="0" smtClean="0"/>
              <a:t>Husband similar results</a:t>
            </a:r>
            <a:endParaRPr lang="en-US" dirty="0" smtClean="0"/>
          </a:p>
          <a:p>
            <a:r>
              <a:rPr lang="en-US" dirty="0" smtClean="0"/>
              <a:t>Both were treated as early syphilis with IM </a:t>
            </a:r>
            <a:r>
              <a:rPr lang="en-US" dirty="0" err="1" smtClean="0"/>
              <a:t>Benzathine</a:t>
            </a:r>
            <a:r>
              <a:rPr lang="en-US" dirty="0" smtClean="0"/>
              <a:t> Penicillin</a:t>
            </a:r>
          </a:p>
          <a:p>
            <a:r>
              <a:rPr lang="en-US" dirty="0" smtClean="0"/>
              <a:t>Repeated serology 1 month later was 1:256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manage?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Re-treat </a:t>
            </a:r>
            <a:r>
              <a:rPr lang="en-US" dirty="0" smtClean="0"/>
              <a:t>her with penicillin</a:t>
            </a:r>
          </a:p>
          <a:p>
            <a:pPr marL="514350" indent="-514350">
              <a:buAutoNum type="alphaUcPeriod"/>
            </a:pPr>
            <a:r>
              <a:rPr lang="en-US" dirty="0" smtClean="0"/>
              <a:t>Repeat </a:t>
            </a:r>
            <a:r>
              <a:rPr lang="en-US" dirty="0" smtClean="0"/>
              <a:t>serology at </a:t>
            </a:r>
            <a:r>
              <a:rPr lang="en-US" dirty="0" smtClean="0"/>
              <a:t>4 </a:t>
            </a:r>
            <a:r>
              <a:rPr lang="en-US" dirty="0" smtClean="0"/>
              <a:t>weeks</a:t>
            </a:r>
          </a:p>
          <a:p>
            <a:pPr marL="514350" indent="-514350">
              <a:buAutoNum type="alphaUcPeriod"/>
            </a:pPr>
            <a:r>
              <a:rPr lang="en-US" dirty="0" smtClean="0"/>
              <a:t>Ask further history – re-exposure and check for concurrent HIV infection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I don’t know, I will refer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2058</Words>
  <Application>WPS Presentation</Application>
  <PresentationFormat>Custom</PresentationFormat>
  <Paragraphs>332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Management of Syphilis  in Pregnancy</vt:lpstr>
      <vt:lpstr>Case 1</vt:lpstr>
      <vt:lpstr>Case 1</vt:lpstr>
      <vt:lpstr>Case 2</vt:lpstr>
      <vt:lpstr>Case 2</vt:lpstr>
      <vt:lpstr>Case 3</vt:lpstr>
      <vt:lpstr>Case 3</vt:lpstr>
      <vt:lpstr>Case 4</vt:lpstr>
      <vt:lpstr>Case 4</vt:lpstr>
      <vt:lpstr>My talk will answer the following…</vt:lpstr>
      <vt:lpstr> When should syphilis be suspected in a pregnant lady? </vt:lpstr>
      <vt:lpstr> When should syphilis be tested in a pregnant lady? </vt:lpstr>
      <vt:lpstr>High risk mother</vt:lpstr>
      <vt:lpstr>Introduction</vt:lpstr>
      <vt:lpstr>Syphilis – The “Great Imitator”</vt:lpstr>
      <vt:lpstr>Primary Syphilis</vt:lpstr>
      <vt:lpstr>Secondary Syphilis</vt:lpstr>
      <vt:lpstr>Tertiary Syphilis</vt:lpstr>
      <vt:lpstr>Neurosyphilis</vt:lpstr>
      <vt:lpstr>Latent Syphilis</vt:lpstr>
      <vt:lpstr>Latent Syphilis</vt:lpstr>
      <vt:lpstr>Diagnosis</vt:lpstr>
      <vt:lpstr>Nontreponemal Serologic Tests</vt:lpstr>
      <vt:lpstr>Treponemal Serologic Tests</vt:lpstr>
      <vt:lpstr>Algorithm for Screening</vt:lpstr>
      <vt:lpstr>Interpretation of Serological Tests</vt:lpstr>
      <vt:lpstr>False Positive Tests</vt:lpstr>
      <vt:lpstr>Interpretation of Serological Tests</vt:lpstr>
      <vt:lpstr>Treatment</vt:lpstr>
      <vt:lpstr>Treatment</vt:lpstr>
      <vt:lpstr>Issues related to treatment</vt:lpstr>
      <vt:lpstr>Jarisch-Herxheimer Reaction</vt:lpstr>
      <vt:lpstr>Monitoring after treatment</vt:lpstr>
      <vt:lpstr>Causes of treatment failure</vt:lpstr>
      <vt:lpstr>Indications of treatment failure</vt:lpstr>
      <vt:lpstr>Management of Sexual Partners</vt:lpstr>
      <vt:lpstr>Postpartum management issues</vt:lpstr>
      <vt:lpstr>Congenital syphilis</vt:lpstr>
      <vt:lpstr>Congenital syphilis (early &lt; 2 years)</vt:lpstr>
      <vt:lpstr>Congenital syphilis (late &gt; 2 years)</vt:lpstr>
      <vt:lpstr>Case 1</vt:lpstr>
      <vt:lpstr>Case 1 answer</vt:lpstr>
      <vt:lpstr>Case 2</vt:lpstr>
      <vt:lpstr>Case 2 answer</vt:lpstr>
      <vt:lpstr>Case 3</vt:lpstr>
      <vt:lpstr>Case 3 answer</vt:lpstr>
      <vt:lpstr>Case 4</vt:lpstr>
      <vt:lpstr>Case 4 answer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Syphilis in Pregnancy</dc:title>
  <dc:creator>latha</dc:creator>
  <cp:lastModifiedBy>latha</cp:lastModifiedBy>
  <cp:revision>75</cp:revision>
  <dcterms:created xsi:type="dcterms:W3CDTF">2020-03-08T03:32:00Z</dcterms:created>
  <dcterms:modified xsi:type="dcterms:W3CDTF">2023-03-27T23:41:19Z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1033-11.2.0.11246</vt:lpwstr>
  </property>
  <property fmtid="{D5CDD505-2E9C-101B-9397-08002B2CF9AE}" pid="3" name="ICV">
    <vt:lpwstr>8685541F3C3646349FE4E7F5BB7BC720</vt:lpwstr>
  </property>
</Properties>
</file>