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90" r:id="rId4"/>
    <p:sldId id="298" r:id="rId5"/>
    <p:sldId id="299" r:id="rId6"/>
    <p:sldId id="300" r:id="rId7"/>
    <p:sldId id="281" r:id="rId8"/>
    <p:sldId id="297" r:id="rId9"/>
    <p:sldId id="282" r:id="rId10"/>
    <p:sldId id="264" r:id="rId11"/>
    <p:sldId id="307" r:id="rId12"/>
    <p:sldId id="265" r:id="rId13"/>
    <p:sldId id="308" r:id="rId14"/>
    <p:sldId id="301" r:id="rId15"/>
    <p:sldId id="304" r:id="rId16"/>
    <p:sldId id="306" r:id="rId17"/>
    <p:sldId id="296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2AFD1-447D-488D-ADCE-087F348BA326}" type="datetimeFigureOut">
              <a:rPr lang="en-MY" smtClean="0"/>
              <a:t>10/11/2021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884B-694E-486D-A659-D453EB4615D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285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A6A1A35-DF00-4FB4-869E-05D585136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C41AD-8044-4E09-B6C5-884E539C02B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8EC97D6-63B3-4D28-9586-990A25D01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A5BFC4A-0338-44EB-B481-8FF9A6642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</a:rPr>
              <a:t>The next slide illustrates the natural history of HCV infection. A small percentage of individuals will go on to spontaneous resolution—about 15%—whereas 85% develop chronic disease. Of this 85% who develop chronic disease, about 80%, (68% of all infected individuals), will have stable chronic hepatitis without significant progression over the next 20 years. By contrast, 20% of those who develop chronic disease (17% of all infected individuals) will develop cirrhosis over the next 20-25 years. Of these cirrhotic patients, many will continue to progress slowly, and about 25% will rapidly develop hepatocellular carcinoma (HCC) or liver failure. Thus, liver cancer and liver failure occur in approximately 4% of patients who are exposed to HCV over a 20- to 25-year period.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screening must be reliable and accurate and</a:t>
            </a:r>
            <a:r>
              <a:rPr lang="en-US" baseline="0" dirty="0"/>
              <a:t> </a:t>
            </a:r>
            <a:r>
              <a:rPr lang="en-US" dirty="0"/>
              <a:t>in a timely</a:t>
            </a:r>
            <a:r>
              <a:rPr lang="en-US" baseline="0" dirty="0"/>
              <a:t> manner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884B-694E-486D-A659-D453EB4615DA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673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884B-694E-486D-A659-D453EB4615DA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459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Arrest disease</a:t>
            </a:r>
            <a:r>
              <a:rPr lang="en-US" baseline="0" dirty="0"/>
              <a:t> </a:t>
            </a:r>
            <a:r>
              <a:rPr lang="en-US" dirty="0"/>
              <a:t>progression</a:t>
            </a:r>
          </a:p>
          <a:p>
            <a:r>
              <a:rPr lang="en-US" dirty="0"/>
              <a:t>2. Prevent</a:t>
            </a:r>
            <a:r>
              <a:rPr lang="en-US" baseline="0" dirty="0"/>
              <a:t> disease complications </a:t>
            </a:r>
          </a:p>
          <a:p>
            <a:r>
              <a:rPr lang="en-US" dirty="0"/>
              <a:t>3. </a:t>
            </a:r>
            <a:r>
              <a:rPr lang="en-US" baseline="0" dirty="0"/>
              <a:t>Prevent complicated treatment regime and longer duration of treatment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Improve quality of life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 Prevent death</a:t>
            </a:r>
          </a:p>
          <a:p>
            <a:endParaRPr lang="en-US" baseline="0" dirty="0"/>
          </a:p>
          <a:p>
            <a:r>
              <a:rPr lang="en-US" baseline="0" dirty="0"/>
              <a:t>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884B-694E-486D-A659-D453EB4615DA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939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Large burden of undiagnosed and untreated individuals with HCV, many are not aware</a:t>
            </a:r>
          </a:p>
          <a:p>
            <a:pPr marL="228600" indent="-2286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issue is less than 15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 are diagnosed and treated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884B-694E-486D-A659-D453EB4615DA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368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Worse in</a:t>
            </a:r>
            <a:r>
              <a:rPr lang="en-US" baseline="0" dirty="0"/>
              <a:t> Malaysia only about 10% is diagnosed.</a:t>
            </a:r>
            <a:r>
              <a:rPr lang="en-US" dirty="0"/>
              <a:t> </a:t>
            </a:r>
          </a:p>
          <a:p>
            <a:r>
              <a:rPr lang="en-US" sz="1200" b="0" dirty="0"/>
              <a:t> i.e. up to 90-95% individuals living with HCV are UNAWARE that they are infected, in the end only 10% achieved SVR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884B-694E-486D-A659-D453EB4615DA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851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74E2-CF9A-4656-BEE0-BE53456C5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74E2-CF9A-4656-BEE0-BE53456C5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74E2-CF9A-4656-BEE0-BE53456C5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74E2-CF9A-4656-BEE0-BE53456C57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5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74E2-CF9A-4656-BEE0-BE53456C5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53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926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425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51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508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8761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2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51851" y="0"/>
            <a:ext cx="7440149" cy="68580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35893" y="164638"/>
            <a:ext cx="705610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35893" y="932723"/>
            <a:ext cx="705610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2292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85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956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78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79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621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36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40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43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EA11-8BF0-462B-8502-CDFDCA04B1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10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C0044-D2E0-4704-A8C9-464C27EE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5" y="814836"/>
            <a:ext cx="7115695" cy="878781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CORE TRAINERS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7764C-216B-4C34-8FD4-0108636E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08" y="309768"/>
            <a:ext cx="4057801" cy="625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F9F5A-68D0-4DD4-813D-F165BDAEAFAD}"/>
              </a:ext>
            </a:extLst>
          </p:cNvPr>
          <p:cNvSpPr txBox="1">
            <a:spLocks/>
          </p:cNvSpPr>
          <p:nvPr/>
        </p:nvSpPr>
        <p:spPr>
          <a:xfrm>
            <a:off x="382385" y="3291845"/>
            <a:ext cx="7113738" cy="30085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SCREENING OF HEPATITIS C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Ruziaton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Hasim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Family Medicine Specialist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17A4C5-C266-41B1-981E-7B4E19911AF5}"/>
              </a:ext>
            </a:extLst>
          </p:cNvPr>
          <p:cNvSpPr txBox="1">
            <a:spLocks/>
          </p:cNvSpPr>
          <p:nvPr/>
        </p:nvSpPr>
        <p:spPr>
          <a:xfrm>
            <a:off x="384342" y="1706426"/>
            <a:ext cx="7113738" cy="1301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CPG Management of Chronic Hepatitis C in Adults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DFB419-7E1D-4A32-9D34-0BE2B54B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299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C7C81FE-9CD8-4D8D-9782-A18320B36F49}"/>
              </a:ext>
            </a:extLst>
          </p:cNvPr>
          <p:cNvGrpSpPr/>
          <p:nvPr/>
        </p:nvGrpSpPr>
        <p:grpSpPr>
          <a:xfrm>
            <a:off x="212885" y="1576489"/>
            <a:ext cx="3626643" cy="2892563"/>
            <a:chOff x="-1114727" y="50754"/>
            <a:chExt cx="3136407" cy="16019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644AFD-56B9-49E7-B908-B3A55E2992B3}"/>
                </a:ext>
              </a:extLst>
            </p:cNvPr>
            <p:cNvSpPr txBox="1"/>
            <p:nvPr/>
          </p:nvSpPr>
          <p:spPr>
            <a:xfrm>
              <a:off x="-1114727" y="50754"/>
              <a:ext cx="3136407" cy="52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2"/>
              </a:pPr>
              <a:r>
                <a:rPr lang="en-MY" sz="1400" b="1" dirty="0">
                  <a:solidFill>
                    <a:srgbClr val="0680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Healthcare, emergency medical, and public    safety workers after needle sticks, sharps, or mucosal exposures to HCV-infected blood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528B8B-98E6-4EEA-A0FA-AC142FA7A677}"/>
                </a:ext>
              </a:extLst>
            </p:cNvPr>
            <p:cNvSpPr txBox="1"/>
            <p:nvPr/>
          </p:nvSpPr>
          <p:spPr>
            <a:xfrm>
              <a:off x="-1114727" y="677658"/>
              <a:ext cx="3136407" cy="9750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MY" sz="1400" dirty="0">
                  <a:latin typeface="Arial" panose="020B0604020202020204" pitchFamily="34" charset="0"/>
                  <a:cs typeface="Arial" panose="020B0604020202020204" pitchFamily="34" charset="0"/>
                </a:rPr>
                <a:t>Risk of HCV infection varies depending upon the      frequency of medical procedures (i.e. number of       injections/person/year) and level of infection control practices. High frequency of injections and low level of infection control can result in high prevalence of  HCV in the general population.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A82D10-BDCF-47D6-8B84-E99528BC9760}"/>
              </a:ext>
            </a:extLst>
          </p:cNvPr>
          <p:cNvGrpSpPr/>
          <p:nvPr/>
        </p:nvGrpSpPr>
        <p:grpSpPr>
          <a:xfrm>
            <a:off x="3095178" y="2970513"/>
            <a:ext cx="5719131" cy="3782417"/>
            <a:chOff x="2754493" y="2955591"/>
            <a:chExt cx="6649216" cy="4601868"/>
          </a:xfrm>
        </p:grpSpPr>
        <p:sp>
          <p:nvSpPr>
            <p:cNvPr id="193" name="Regular Pentagon 7">
              <a:extLst>
                <a:ext uri="{FF2B5EF4-FFF2-40B4-BE49-F238E27FC236}">
                  <a16:creationId xmlns:a16="http://schemas.microsoft.com/office/drawing/2014/main" id="{BF442002-6C34-4C97-8B2C-5D783E6C78F2}"/>
                </a:ext>
              </a:extLst>
            </p:cNvPr>
            <p:cNvSpPr/>
            <p:nvPr/>
          </p:nvSpPr>
          <p:spPr>
            <a:xfrm>
              <a:off x="5486400" y="2955591"/>
              <a:ext cx="1219200" cy="1219200"/>
            </a:xfrm>
            <a:prstGeom prst="pentagon">
              <a:avLst/>
            </a:prstGeom>
            <a:solidFill>
              <a:srgbClr val="07A39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194" name="Down Arrow 2">
              <a:extLst>
                <a:ext uri="{FF2B5EF4-FFF2-40B4-BE49-F238E27FC236}">
                  <a16:creationId xmlns:a16="http://schemas.microsoft.com/office/drawing/2014/main" id="{F6B33DD9-23AA-4306-B697-BD1614E2DA14}"/>
                </a:ext>
              </a:extLst>
            </p:cNvPr>
            <p:cNvSpPr/>
            <p:nvPr/>
          </p:nvSpPr>
          <p:spPr>
            <a:xfrm rot="10800000">
              <a:off x="3929570" y="4274053"/>
              <a:ext cx="4308333" cy="2304065"/>
            </a:xfrm>
            <a:custGeom>
              <a:avLst/>
              <a:gdLst/>
              <a:ahLst/>
              <a:cxnLst/>
              <a:rect l="l" t="t" r="r" b="b"/>
              <a:pathLst>
                <a:path w="3231250" h="1728049">
                  <a:moveTo>
                    <a:pt x="1603656" y="1728049"/>
                  </a:moveTo>
                  <a:lnTo>
                    <a:pt x="1361340" y="1485733"/>
                  </a:lnTo>
                  <a:lnTo>
                    <a:pt x="1482498" y="1485733"/>
                  </a:lnTo>
                  <a:lnTo>
                    <a:pt x="1482498" y="1238845"/>
                  </a:lnTo>
                  <a:lnTo>
                    <a:pt x="1519544" y="1238845"/>
                  </a:lnTo>
                  <a:cubicBezTo>
                    <a:pt x="1344853" y="1227816"/>
                    <a:pt x="1172648" y="1177063"/>
                    <a:pt x="1015740" y="1087892"/>
                  </a:cubicBezTo>
                  <a:lnTo>
                    <a:pt x="817941" y="1309456"/>
                  </a:lnTo>
                  <a:lnTo>
                    <a:pt x="908322" y="1390143"/>
                  </a:lnTo>
                  <a:lnTo>
                    <a:pt x="566184" y="1409531"/>
                  </a:lnTo>
                  <a:lnTo>
                    <a:pt x="546797" y="1067393"/>
                  </a:lnTo>
                  <a:lnTo>
                    <a:pt x="637178" y="1148080"/>
                  </a:lnTo>
                  <a:lnTo>
                    <a:pt x="815894" y="947893"/>
                  </a:lnTo>
                  <a:cubicBezTo>
                    <a:pt x="680789" y="835606"/>
                    <a:pt x="574092" y="695026"/>
                    <a:pt x="502445" y="537233"/>
                  </a:cubicBezTo>
                  <a:lnTo>
                    <a:pt x="503893" y="542638"/>
                  </a:lnTo>
                  <a:lnTo>
                    <a:pt x="265418" y="606537"/>
                  </a:lnTo>
                  <a:lnTo>
                    <a:pt x="296776" y="723567"/>
                  </a:lnTo>
                  <a:lnTo>
                    <a:pt x="0" y="552223"/>
                  </a:lnTo>
                  <a:lnTo>
                    <a:pt x="171344" y="255448"/>
                  </a:lnTo>
                  <a:lnTo>
                    <a:pt x="202702" y="372478"/>
                  </a:lnTo>
                  <a:lnTo>
                    <a:pt x="420370" y="314153"/>
                  </a:lnTo>
                  <a:cubicBezTo>
                    <a:pt x="394191" y="212871"/>
                    <a:pt x="381279" y="107363"/>
                    <a:pt x="382349" y="0"/>
                  </a:cubicBezTo>
                  <a:lnTo>
                    <a:pt x="668774" y="2854"/>
                  </a:lnTo>
                  <a:cubicBezTo>
                    <a:pt x="665395" y="342077"/>
                    <a:pt x="843838" y="657162"/>
                    <a:pt x="1136496" y="828730"/>
                  </a:cubicBezTo>
                  <a:cubicBezTo>
                    <a:pt x="1429154" y="1000297"/>
                    <a:pt x="1791255" y="1002101"/>
                    <a:pt x="2085607" y="833457"/>
                  </a:cubicBezTo>
                  <a:cubicBezTo>
                    <a:pt x="2379959" y="664813"/>
                    <a:pt x="2561533" y="351521"/>
                    <a:pt x="2561533" y="12281"/>
                  </a:cubicBezTo>
                  <a:lnTo>
                    <a:pt x="2847972" y="12281"/>
                  </a:lnTo>
                  <a:cubicBezTo>
                    <a:pt x="2847972" y="115358"/>
                    <a:pt x="2835103" y="216597"/>
                    <a:pt x="2809305" y="313731"/>
                  </a:cubicBezTo>
                  <a:lnTo>
                    <a:pt x="3028549" y="372478"/>
                  </a:lnTo>
                  <a:lnTo>
                    <a:pt x="3059907" y="255448"/>
                  </a:lnTo>
                  <a:lnTo>
                    <a:pt x="3231250" y="552223"/>
                  </a:lnTo>
                  <a:lnTo>
                    <a:pt x="2934475" y="723567"/>
                  </a:lnTo>
                  <a:lnTo>
                    <a:pt x="2965833" y="606537"/>
                  </a:lnTo>
                  <a:lnTo>
                    <a:pt x="2727358" y="542638"/>
                  </a:lnTo>
                  <a:lnTo>
                    <a:pt x="2729738" y="533756"/>
                  </a:lnTo>
                  <a:cubicBezTo>
                    <a:pt x="2653953" y="701088"/>
                    <a:pt x="2539292" y="849337"/>
                    <a:pt x="2393713" y="965698"/>
                  </a:cubicBezTo>
                  <a:lnTo>
                    <a:pt x="2549092" y="1121077"/>
                  </a:lnTo>
                  <a:lnTo>
                    <a:pt x="2634763" y="1035405"/>
                  </a:lnTo>
                  <a:lnTo>
                    <a:pt x="2634763" y="1378092"/>
                  </a:lnTo>
                  <a:lnTo>
                    <a:pt x="2292077" y="1378092"/>
                  </a:lnTo>
                  <a:lnTo>
                    <a:pt x="2377748" y="1292420"/>
                  </a:lnTo>
                  <a:lnTo>
                    <a:pt x="2187215" y="1101886"/>
                  </a:lnTo>
                  <a:cubicBezTo>
                    <a:pt x="2038736" y="1182335"/>
                    <a:pt x="1877130" y="1228109"/>
                    <a:pt x="1713346" y="1238845"/>
                  </a:cubicBezTo>
                  <a:lnTo>
                    <a:pt x="1724814" y="1238845"/>
                  </a:lnTo>
                  <a:lnTo>
                    <a:pt x="1724814" y="1485733"/>
                  </a:lnTo>
                  <a:lnTo>
                    <a:pt x="1845972" y="14857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195" name="Regular Pentagon 9">
              <a:extLst>
                <a:ext uri="{FF2B5EF4-FFF2-40B4-BE49-F238E27FC236}">
                  <a16:creationId xmlns:a16="http://schemas.microsoft.com/office/drawing/2014/main" id="{2C8B4EAD-935F-4FF2-9360-CCCCE37C3BD9}"/>
                </a:ext>
              </a:extLst>
            </p:cNvPr>
            <p:cNvSpPr/>
            <p:nvPr/>
          </p:nvSpPr>
          <p:spPr>
            <a:xfrm rot="4297457">
              <a:off x="8183251" y="4985256"/>
              <a:ext cx="1275850" cy="1165066"/>
            </a:xfrm>
            <a:prstGeom prst="pentagon">
              <a:avLst/>
            </a:prstGeom>
            <a:solidFill>
              <a:schemeClr val="accent2">
                <a:lumMod val="75000"/>
              </a:schemeClr>
            </a:solidFill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197" name="Regular Pentagon 11">
              <a:extLst>
                <a:ext uri="{FF2B5EF4-FFF2-40B4-BE49-F238E27FC236}">
                  <a16:creationId xmlns:a16="http://schemas.microsoft.com/office/drawing/2014/main" id="{1EAA05AE-BCEF-48C0-9BBC-46C35926A858}"/>
                </a:ext>
              </a:extLst>
            </p:cNvPr>
            <p:cNvSpPr/>
            <p:nvPr/>
          </p:nvSpPr>
          <p:spPr>
            <a:xfrm rot="17986635" flipH="1">
              <a:off x="2699101" y="4907011"/>
              <a:ext cx="1275850" cy="1165066"/>
            </a:xfrm>
            <a:prstGeom prst="pentagon">
              <a:avLst/>
            </a:prstGeom>
            <a:solidFill>
              <a:srgbClr val="0680C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1A186CC-E2A6-4302-9CB8-7FA1E4F7B02A}"/>
                </a:ext>
              </a:extLst>
            </p:cNvPr>
            <p:cNvSpPr/>
            <p:nvPr/>
          </p:nvSpPr>
          <p:spPr>
            <a:xfrm>
              <a:off x="5120640" y="5606739"/>
              <a:ext cx="1950720" cy="1950720"/>
            </a:xfrm>
            <a:prstGeom prst="ellipse">
              <a:avLst/>
            </a:prstGeom>
            <a:solidFill>
              <a:srgbClr val="027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A72D19-934F-4A5A-A735-1DD9781840DF}"/>
                </a:ext>
              </a:extLst>
            </p:cNvPr>
            <p:cNvSpPr txBox="1"/>
            <p:nvPr/>
          </p:nvSpPr>
          <p:spPr>
            <a:xfrm>
              <a:off x="5301871" y="5968687"/>
              <a:ext cx="15882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Rockwell Condensed" panose="02060603050405020104" pitchFamily="18" charset="0"/>
                </a:rPr>
                <a:t>HEPATITIS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38EF4-6949-4417-857D-3A4D7FCCBC9F}"/>
                </a:ext>
              </a:extLst>
            </p:cNvPr>
            <p:cNvSpPr txBox="1"/>
            <p:nvPr/>
          </p:nvSpPr>
          <p:spPr>
            <a:xfrm>
              <a:off x="5865007" y="6426973"/>
              <a:ext cx="461985" cy="913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333" dirty="0">
                  <a:solidFill>
                    <a:schemeClr val="bg1"/>
                  </a:solidFill>
                  <a:latin typeface="Rockwell Condensed" panose="02060603050405020104" pitchFamily="18" charset="0"/>
                </a:rPr>
                <a:t>C</a:t>
              </a:r>
              <a:endParaRPr lang="en-MY" sz="5333" dirty="0">
                <a:solidFill>
                  <a:schemeClr val="bg1"/>
                </a:solidFill>
                <a:latin typeface="Rockwell Condensed" panose="02060603050405020104" pitchFamily="18" charset="0"/>
              </a:endParaRPr>
            </a:p>
          </p:txBody>
        </p:sp>
        <p:pic>
          <p:nvPicPr>
            <p:cNvPr id="8" name="Graphic 7" descr="Needle">
              <a:extLst>
                <a:ext uri="{FF2B5EF4-FFF2-40B4-BE49-F238E27FC236}">
                  <a16:creationId xmlns:a16="http://schemas.microsoft.com/office/drawing/2014/main" id="{544BC214-9901-4366-A51D-1C0772638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52704" y="3252644"/>
              <a:ext cx="853440" cy="853440"/>
            </a:xfrm>
            <a:prstGeom prst="rect">
              <a:avLst/>
            </a:prstGeom>
          </p:spPr>
        </p:pic>
        <p:pic>
          <p:nvPicPr>
            <p:cNvPr id="14" name="Graphic 13" descr="IV">
              <a:extLst>
                <a:ext uri="{FF2B5EF4-FFF2-40B4-BE49-F238E27FC236}">
                  <a16:creationId xmlns:a16="http://schemas.microsoft.com/office/drawing/2014/main" id="{A64BF6D9-802C-4B3A-9251-F0CB37B5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96957">
              <a:off x="8313518" y="5180018"/>
              <a:ext cx="853440" cy="853440"/>
            </a:xfrm>
            <a:prstGeom prst="rect">
              <a:avLst/>
            </a:prstGeom>
          </p:spPr>
        </p:pic>
        <p:sp>
          <p:nvSpPr>
            <p:cNvPr id="32" name="Teardrop 9">
              <a:extLst>
                <a:ext uri="{FF2B5EF4-FFF2-40B4-BE49-F238E27FC236}">
                  <a16:creationId xmlns:a16="http://schemas.microsoft.com/office/drawing/2014/main" id="{B7CE67C2-8758-491B-95F9-261C3E580D61}"/>
                </a:ext>
              </a:extLst>
            </p:cNvPr>
            <p:cNvSpPr/>
            <p:nvPr/>
          </p:nvSpPr>
          <p:spPr>
            <a:xfrm rot="17687135">
              <a:off x="3001099" y="5232908"/>
              <a:ext cx="780826" cy="608548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380A8D-A7C6-493C-879C-E3B9FAAB483B}"/>
              </a:ext>
            </a:extLst>
          </p:cNvPr>
          <p:cNvGrpSpPr/>
          <p:nvPr/>
        </p:nvGrpSpPr>
        <p:grpSpPr>
          <a:xfrm>
            <a:off x="8243644" y="2850474"/>
            <a:ext cx="3705689" cy="1668391"/>
            <a:chOff x="108983" y="153979"/>
            <a:chExt cx="3232822" cy="8124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75F343-E2C6-41FB-9428-6679938A142C}"/>
                </a:ext>
              </a:extLst>
            </p:cNvPr>
            <p:cNvSpPr txBox="1"/>
            <p:nvPr/>
          </p:nvSpPr>
          <p:spPr>
            <a:xfrm>
              <a:off x="108983" y="153979"/>
              <a:ext cx="3232822" cy="35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3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Recipients of blood / blood products / clotting   factor concentrates / organ transplant before  July 1994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5CF21C-2EFB-44A9-848E-603C044E974F}"/>
                </a:ext>
              </a:extLst>
            </p:cNvPr>
            <p:cNvSpPr txBox="1"/>
            <p:nvPr/>
          </p:nvSpPr>
          <p:spPr>
            <a:xfrm>
              <a:off x="108984" y="630132"/>
              <a:ext cx="3203848" cy="3363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There is a high risk of HCV infection via transfusion of unscreened blood and blood products.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0C7467-C732-47A3-B48C-53427405C0D5}"/>
              </a:ext>
            </a:extLst>
          </p:cNvPr>
          <p:cNvGrpSpPr/>
          <p:nvPr/>
        </p:nvGrpSpPr>
        <p:grpSpPr>
          <a:xfrm>
            <a:off x="4416788" y="1529542"/>
            <a:ext cx="3513407" cy="1420704"/>
            <a:chOff x="-257795" y="62904"/>
            <a:chExt cx="2635055" cy="9423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44E940-9DE7-4938-8490-669E8C0D797E}"/>
                </a:ext>
              </a:extLst>
            </p:cNvPr>
            <p:cNvSpPr txBox="1"/>
            <p:nvPr/>
          </p:nvSpPr>
          <p:spPr>
            <a:xfrm>
              <a:off x="-257795" y="62904"/>
              <a:ext cx="2621816" cy="21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en-US" sz="1400" b="1" dirty="0">
                  <a:solidFill>
                    <a:srgbClr val="07A3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who inject drugs (PWID)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3540A6-C2E7-4D51-BFFC-EFC3F3307275}"/>
                </a:ext>
              </a:extLst>
            </p:cNvPr>
            <p:cNvSpPr txBox="1"/>
            <p:nvPr/>
          </p:nvSpPr>
          <p:spPr>
            <a:xfrm>
              <a:off x="-244556" y="336091"/>
              <a:ext cx="2621816" cy="6691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PWID have the highest risk of infection.    Globally, the prevalence of HCV is 67%  among PWID. In Malaysia, 59% HCV  infection acquired through injecting drugs</a:t>
              </a:r>
              <a:r>
                <a:rPr lang="en-US" sz="1400" dirty="0">
                  <a:solidFill>
                    <a:srgbClr val="07A3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601A8B6-05B4-49CE-8B1F-331FF17DD48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SCREEN?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6BBB5E-5A0A-4ED4-A12F-4CCAA2EF3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29ED2DB-A76A-4252-838E-B7EC60FC8A25}"/>
              </a:ext>
            </a:extLst>
          </p:cNvPr>
          <p:cNvSpPr txBox="1">
            <a:spLocks/>
          </p:cNvSpPr>
          <p:nvPr/>
        </p:nvSpPr>
        <p:spPr>
          <a:xfrm>
            <a:off x="4681537" y="63916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73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ABA660-7417-4069-877B-9D7B6D9D8539}"/>
              </a:ext>
            </a:extLst>
          </p:cNvPr>
          <p:cNvGrpSpPr/>
          <p:nvPr/>
        </p:nvGrpSpPr>
        <p:grpSpPr>
          <a:xfrm>
            <a:off x="276226" y="1961804"/>
            <a:ext cx="3513880" cy="2860081"/>
            <a:chOff x="36977" y="50754"/>
            <a:chExt cx="1984702" cy="19376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F099E6-500E-465A-8B7F-EDE0DAC34136}"/>
                </a:ext>
              </a:extLst>
            </p:cNvPr>
            <p:cNvSpPr txBox="1"/>
            <p:nvPr/>
          </p:nvSpPr>
          <p:spPr>
            <a:xfrm>
              <a:off x="36977" y="50754"/>
              <a:ext cx="1984702" cy="4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en-US" sz="1400" b="1" dirty="0">
                  <a:solidFill>
                    <a:srgbClr val="576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Persons on long-term          hemodialysis (ever)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24C44C-3256-455B-8722-0FA010A655DA}"/>
                </a:ext>
              </a:extLst>
            </p:cNvPr>
            <p:cNvSpPr txBox="1"/>
            <p:nvPr/>
          </p:nvSpPr>
          <p:spPr>
            <a:xfrm>
              <a:off x="36977" y="466252"/>
              <a:ext cx="1984702" cy="152210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Risk of HCV infection among  dialysis patient is high in           condition where level of              infection-control practices is low / ignored. Risk of HCV infection also varies depending upon the frequency of medical procedures (i.e.no  of injections/person/year). A study reported that 53.9% of patient on dialysis   from 1985 and September 1991 were positive for anti-HCV.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A82D10-BDCF-47D6-8B84-E99528BC9760}"/>
              </a:ext>
            </a:extLst>
          </p:cNvPr>
          <p:cNvGrpSpPr/>
          <p:nvPr/>
        </p:nvGrpSpPr>
        <p:grpSpPr>
          <a:xfrm>
            <a:off x="3805053" y="3490383"/>
            <a:ext cx="4296099" cy="3262545"/>
            <a:chOff x="3579812" y="3588091"/>
            <a:chExt cx="4994761" cy="3969368"/>
          </a:xfrm>
        </p:grpSpPr>
        <p:sp>
          <p:nvSpPr>
            <p:cNvPr id="194" name="Down Arrow 2">
              <a:extLst>
                <a:ext uri="{FF2B5EF4-FFF2-40B4-BE49-F238E27FC236}">
                  <a16:creationId xmlns:a16="http://schemas.microsoft.com/office/drawing/2014/main" id="{F6B33DD9-23AA-4306-B697-BD1614E2DA14}"/>
                </a:ext>
              </a:extLst>
            </p:cNvPr>
            <p:cNvSpPr/>
            <p:nvPr/>
          </p:nvSpPr>
          <p:spPr>
            <a:xfrm rot="10800000">
              <a:off x="3929570" y="4274053"/>
              <a:ext cx="4308333" cy="2304065"/>
            </a:xfrm>
            <a:custGeom>
              <a:avLst/>
              <a:gdLst/>
              <a:ahLst/>
              <a:cxnLst/>
              <a:rect l="l" t="t" r="r" b="b"/>
              <a:pathLst>
                <a:path w="3231250" h="1728049">
                  <a:moveTo>
                    <a:pt x="1603656" y="1728049"/>
                  </a:moveTo>
                  <a:lnTo>
                    <a:pt x="1361340" y="1485733"/>
                  </a:lnTo>
                  <a:lnTo>
                    <a:pt x="1482498" y="1485733"/>
                  </a:lnTo>
                  <a:lnTo>
                    <a:pt x="1482498" y="1238845"/>
                  </a:lnTo>
                  <a:lnTo>
                    <a:pt x="1519544" y="1238845"/>
                  </a:lnTo>
                  <a:cubicBezTo>
                    <a:pt x="1344853" y="1227816"/>
                    <a:pt x="1172648" y="1177063"/>
                    <a:pt x="1015740" y="1087892"/>
                  </a:cubicBezTo>
                  <a:lnTo>
                    <a:pt x="817941" y="1309456"/>
                  </a:lnTo>
                  <a:lnTo>
                    <a:pt x="908322" y="1390143"/>
                  </a:lnTo>
                  <a:lnTo>
                    <a:pt x="566184" y="1409531"/>
                  </a:lnTo>
                  <a:lnTo>
                    <a:pt x="546797" y="1067393"/>
                  </a:lnTo>
                  <a:lnTo>
                    <a:pt x="637178" y="1148080"/>
                  </a:lnTo>
                  <a:lnTo>
                    <a:pt x="815894" y="947893"/>
                  </a:lnTo>
                  <a:cubicBezTo>
                    <a:pt x="680789" y="835606"/>
                    <a:pt x="574092" y="695026"/>
                    <a:pt x="502445" y="537233"/>
                  </a:cubicBezTo>
                  <a:lnTo>
                    <a:pt x="503893" y="542638"/>
                  </a:lnTo>
                  <a:lnTo>
                    <a:pt x="265418" y="606537"/>
                  </a:lnTo>
                  <a:lnTo>
                    <a:pt x="296776" y="723567"/>
                  </a:lnTo>
                  <a:lnTo>
                    <a:pt x="0" y="552223"/>
                  </a:lnTo>
                  <a:lnTo>
                    <a:pt x="171344" y="255448"/>
                  </a:lnTo>
                  <a:lnTo>
                    <a:pt x="202702" y="372478"/>
                  </a:lnTo>
                  <a:lnTo>
                    <a:pt x="420370" y="314153"/>
                  </a:lnTo>
                  <a:cubicBezTo>
                    <a:pt x="394191" y="212871"/>
                    <a:pt x="381279" y="107363"/>
                    <a:pt x="382349" y="0"/>
                  </a:cubicBezTo>
                  <a:lnTo>
                    <a:pt x="668774" y="2854"/>
                  </a:lnTo>
                  <a:cubicBezTo>
                    <a:pt x="665395" y="342077"/>
                    <a:pt x="843838" y="657162"/>
                    <a:pt x="1136496" y="828730"/>
                  </a:cubicBezTo>
                  <a:cubicBezTo>
                    <a:pt x="1429154" y="1000297"/>
                    <a:pt x="1791255" y="1002101"/>
                    <a:pt x="2085607" y="833457"/>
                  </a:cubicBezTo>
                  <a:cubicBezTo>
                    <a:pt x="2379959" y="664813"/>
                    <a:pt x="2561533" y="351521"/>
                    <a:pt x="2561533" y="12281"/>
                  </a:cubicBezTo>
                  <a:lnTo>
                    <a:pt x="2847972" y="12281"/>
                  </a:lnTo>
                  <a:cubicBezTo>
                    <a:pt x="2847972" y="115358"/>
                    <a:pt x="2835103" y="216597"/>
                    <a:pt x="2809305" y="313731"/>
                  </a:cubicBezTo>
                  <a:lnTo>
                    <a:pt x="3028549" y="372478"/>
                  </a:lnTo>
                  <a:lnTo>
                    <a:pt x="3059907" y="255448"/>
                  </a:lnTo>
                  <a:lnTo>
                    <a:pt x="3231250" y="552223"/>
                  </a:lnTo>
                  <a:lnTo>
                    <a:pt x="2934475" y="723567"/>
                  </a:lnTo>
                  <a:lnTo>
                    <a:pt x="2965833" y="606537"/>
                  </a:lnTo>
                  <a:lnTo>
                    <a:pt x="2727358" y="542638"/>
                  </a:lnTo>
                  <a:lnTo>
                    <a:pt x="2729738" y="533756"/>
                  </a:lnTo>
                  <a:cubicBezTo>
                    <a:pt x="2653953" y="701088"/>
                    <a:pt x="2539292" y="849337"/>
                    <a:pt x="2393713" y="965698"/>
                  </a:cubicBezTo>
                  <a:lnTo>
                    <a:pt x="2549092" y="1121077"/>
                  </a:lnTo>
                  <a:lnTo>
                    <a:pt x="2634763" y="1035405"/>
                  </a:lnTo>
                  <a:lnTo>
                    <a:pt x="2634763" y="1378092"/>
                  </a:lnTo>
                  <a:lnTo>
                    <a:pt x="2292077" y="1378092"/>
                  </a:lnTo>
                  <a:lnTo>
                    <a:pt x="2377748" y="1292420"/>
                  </a:lnTo>
                  <a:lnTo>
                    <a:pt x="2187215" y="1101886"/>
                  </a:lnTo>
                  <a:cubicBezTo>
                    <a:pt x="2038736" y="1182335"/>
                    <a:pt x="1877130" y="1228109"/>
                    <a:pt x="1713346" y="1238845"/>
                  </a:cubicBezTo>
                  <a:lnTo>
                    <a:pt x="1724814" y="1238845"/>
                  </a:lnTo>
                  <a:lnTo>
                    <a:pt x="1724814" y="1485733"/>
                  </a:lnTo>
                  <a:lnTo>
                    <a:pt x="1845972" y="14857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198" name="Regular Pentagon 12">
              <a:extLst>
                <a:ext uri="{FF2B5EF4-FFF2-40B4-BE49-F238E27FC236}">
                  <a16:creationId xmlns:a16="http://schemas.microsoft.com/office/drawing/2014/main" id="{4BA6BF4D-A034-48AF-9F14-84680C51F0C4}"/>
                </a:ext>
              </a:extLst>
            </p:cNvPr>
            <p:cNvSpPr/>
            <p:nvPr/>
          </p:nvSpPr>
          <p:spPr>
            <a:xfrm rot="18708365" flipH="1">
              <a:off x="3579812" y="3681835"/>
              <a:ext cx="1219200" cy="1219200"/>
            </a:xfrm>
            <a:prstGeom prst="pentagon">
              <a:avLst/>
            </a:prstGeom>
            <a:solidFill>
              <a:srgbClr val="57687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1A186CC-E2A6-4302-9CB8-7FA1E4F7B02A}"/>
                </a:ext>
              </a:extLst>
            </p:cNvPr>
            <p:cNvSpPr/>
            <p:nvPr/>
          </p:nvSpPr>
          <p:spPr>
            <a:xfrm>
              <a:off x="5120640" y="5606739"/>
              <a:ext cx="1950720" cy="1950720"/>
            </a:xfrm>
            <a:prstGeom prst="ellipse">
              <a:avLst/>
            </a:prstGeom>
            <a:solidFill>
              <a:srgbClr val="027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A72D19-934F-4A5A-A735-1DD9781840DF}"/>
                </a:ext>
              </a:extLst>
            </p:cNvPr>
            <p:cNvSpPr txBox="1"/>
            <p:nvPr/>
          </p:nvSpPr>
          <p:spPr>
            <a:xfrm>
              <a:off x="5301871" y="5968687"/>
              <a:ext cx="158825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Rockwell Condensed" panose="02060603050405020104" pitchFamily="18" charset="0"/>
                </a:rPr>
                <a:t>HEPATITIS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38EF4-6949-4417-857D-3A4D7FCCBC9F}"/>
                </a:ext>
              </a:extLst>
            </p:cNvPr>
            <p:cNvSpPr txBox="1"/>
            <p:nvPr/>
          </p:nvSpPr>
          <p:spPr>
            <a:xfrm>
              <a:off x="5865007" y="6426973"/>
              <a:ext cx="461985" cy="913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333" dirty="0">
                  <a:solidFill>
                    <a:schemeClr val="bg1"/>
                  </a:solidFill>
                  <a:latin typeface="Rockwell Condensed" panose="02060603050405020104" pitchFamily="18" charset="0"/>
                </a:rPr>
                <a:t>C</a:t>
              </a:r>
              <a:endParaRPr lang="en-MY" sz="5333" dirty="0">
                <a:solidFill>
                  <a:schemeClr val="bg1"/>
                </a:solidFill>
                <a:latin typeface="Rockwell Condensed" panose="02060603050405020104" pitchFamily="18" charset="0"/>
              </a:endParaRPr>
            </a:p>
          </p:txBody>
        </p:sp>
        <p:sp>
          <p:nvSpPr>
            <p:cNvPr id="196" name="Regular Pentagon 10">
              <a:extLst>
                <a:ext uri="{FF2B5EF4-FFF2-40B4-BE49-F238E27FC236}">
                  <a16:creationId xmlns:a16="http://schemas.microsoft.com/office/drawing/2014/main" id="{D9419E81-B41E-469B-A4D6-818DD6151209}"/>
                </a:ext>
              </a:extLst>
            </p:cNvPr>
            <p:cNvSpPr/>
            <p:nvPr/>
          </p:nvSpPr>
          <p:spPr>
            <a:xfrm rot="2695525">
              <a:off x="7409507" y="3588091"/>
              <a:ext cx="1165066" cy="1275850"/>
            </a:xfrm>
            <a:prstGeom prst="pentagon">
              <a:avLst/>
            </a:prstGeom>
            <a:solidFill>
              <a:srgbClr val="FBA20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pic>
          <p:nvPicPr>
            <p:cNvPr id="16" name="Graphic 15" descr="Medicine">
              <a:extLst>
                <a:ext uri="{FF2B5EF4-FFF2-40B4-BE49-F238E27FC236}">
                  <a16:creationId xmlns:a16="http://schemas.microsoft.com/office/drawing/2014/main" id="{DBB3CBA1-FAD6-41C7-9B9E-B76E21F11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743376">
              <a:off x="7468178" y="3866281"/>
              <a:ext cx="893095" cy="815546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46CCBB74-27C9-4213-A868-E18286109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9279">
              <a:off x="3804452" y="3913684"/>
              <a:ext cx="885896" cy="808972"/>
            </a:xfrm>
            <a:prstGeom prst="rect">
              <a:avLst/>
            </a:prstGeom>
            <a:no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A498D5A-317B-4D19-8189-C7CC9ACD8169}"/>
              </a:ext>
            </a:extLst>
          </p:cNvPr>
          <p:cNvGrpSpPr/>
          <p:nvPr/>
        </p:nvGrpSpPr>
        <p:grpSpPr>
          <a:xfrm>
            <a:off x="8250907" y="1961804"/>
            <a:ext cx="3579143" cy="2465431"/>
            <a:chOff x="-50590" y="50754"/>
            <a:chExt cx="2072269" cy="165014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1F696F-E686-4F61-A2D3-6E9C2106953C}"/>
                </a:ext>
              </a:extLst>
            </p:cNvPr>
            <p:cNvSpPr txBox="1"/>
            <p:nvPr/>
          </p:nvSpPr>
          <p:spPr>
            <a:xfrm>
              <a:off x="-50590" y="50754"/>
              <a:ext cx="2072269" cy="20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5"/>
              </a:pPr>
              <a:r>
                <a:rPr lang="en-US" sz="1400" b="1" dirty="0">
                  <a:solidFill>
                    <a:srgbClr val="FBA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Intranasal illicit drug use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633AD3-46F5-41DD-9D99-49384EEE187D}"/>
                </a:ext>
              </a:extLst>
            </p:cNvPr>
            <p:cNvSpPr txBox="1"/>
            <p:nvPr/>
          </p:nvSpPr>
          <p:spPr>
            <a:xfrm>
              <a:off x="-50590" y="341307"/>
              <a:ext cx="2072269" cy="13595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Non-injecting drug use  (e.g. through sharing of inhalation equipment for cocaine) is associated with a higher risk of   HCV infection. The present of     blood and HCV RNA in the nasal secretions of HCV-positive  long-term drug sniffers can be transferred onto sniffing implements (i.e., straws) during simulated intranasal drug use.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D601A8B6-05B4-49CE-8B1F-331FF17DD48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SCREEN?-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6BBB5E-5A0A-4ED4-A12F-4CCAA2EF3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457EA491-A3C9-4F6C-BF33-A6C2A8D15129}"/>
              </a:ext>
            </a:extLst>
          </p:cNvPr>
          <p:cNvSpPr txBox="1">
            <a:spLocks/>
          </p:cNvSpPr>
          <p:nvPr/>
        </p:nvSpPr>
        <p:spPr>
          <a:xfrm>
            <a:off x="4681537" y="63916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63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EEDC9CA0-E798-4FE1-B4F0-50E80CF3F68F}"/>
              </a:ext>
            </a:extLst>
          </p:cNvPr>
          <p:cNvGrpSpPr/>
          <p:nvPr/>
        </p:nvGrpSpPr>
        <p:grpSpPr>
          <a:xfrm>
            <a:off x="4267200" y="1675999"/>
            <a:ext cx="3657600" cy="3657600"/>
            <a:chOff x="3200400" y="1988790"/>
            <a:chExt cx="2743200" cy="2743200"/>
          </a:xfrm>
        </p:grpSpPr>
        <p:sp>
          <p:nvSpPr>
            <p:cNvPr id="80" name="Donut 31">
              <a:extLst>
                <a:ext uri="{FF2B5EF4-FFF2-40B4-BE49-F238E27FC236}">
                  <a16:creationId xmlns:a16="http://schemas.microsoft.com/office/drawing/2014/main" id="{50E3277F-940E-48BB-9061-A2D5A354DCED}"/>
                </a:ext>
              </a:extLst>
            </p:cNvPr>
            <p:cNvSpPr/>
            <p:nvPr/>
          </p:nvSpPr>
          <p:spPr>
            <a:xfrm>
              <a:off x="3200400" y="1988790"/>
              <a:ext cx="2743200" cy="2743200"/>
            </a:xfrm>
            <a:prstGeom prst="donut">
              <a:avLst>
                <a:gd name="adj" fmla="val 241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9B910C5-1343-4C2E-B862-862CA3EC82F2}"/>
                </a:ext>
              </a:extLst>
            </p:cNvPr>
            <p:cNvGrpSpPr/>
            <p:nvPr/>
          </p:nvGrpSpPr>
          <p:grpSpPr>
            <a:xfrm>
              <a:off x="4023360" y="2811750"/>
              <a:ext cx="1097280" cy="1097280"/>
              <a:chOff x="4012727" y="2660814"/>
              <a:chExt cx="1097280" cy="109728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85993D-A901-464F-8720-373BFB230B8E}"/>
                  </a:ext>
                </a:extLst>
              </p:cNvPr>
              <p:cNvSpPr/>
              <p:nvPr/>
            </p:nvSpPr>
            <p:spPr>
              <a:xfrm>
                <a:off x="4012727" y="266081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83" name="Graphic 82" descr="Magnifying glass">
                <a:extLst>
                  <a:ext uri="{FF2B5EF4-FFF2-40B4-BE49-F238E27FC236}">
                    <a16:creationId xmlns:a16="http://schemas.microsoft.com/office/drawing/2014/main" id="{CC6192D6-8F4F-4349-9F7C-C7B25F1EA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104167" y="2747992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85CF2329-5799-4C4B-B7EC-F7A0D9691A53}"/>
              </a:ext>
            </a:extLst>
          </p:cNvPr>
          <p:cNvSpPr/>
          <p:nvPr/>
        </p:nvSpPr>
        <p:spPr>
          <a:xfrm>
            <a:off x="4210787" y="1952531"/>
            <a:ext cx="1056117" cy="1056118"/>
          </a:xfrm>
          <a:prstGeom prst="ellipse">
            <a:avLst/>
          </a:prstGeom>
          <a:solidFill>
            <a:schemeClr val="bg1"/>
          </a:solidFill>
          <a:ln w="50800">
            <a:solidFill>
              <a:srgbClr val="06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9492582-1F6E-4C91-9738-E3CEE30FAB71}"/>
              </a:ext>
            </a:extLst>
          </p:cNvPr>
          <p:cNvSpPr/>
          <p:nvPr/>
        </p:nvSpPr>
        <p:spPr>
          <a:xfrm>
            <a:off x="6884840" y="1959343"/>
            <a:ext cx="1056117" cy="105611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0D4A464-FB7A-476D-862D-7CDB03A237BE}"/>
              </a:ext>
            </a:extLst>
          </p:cNvPr>
          <p:cNvSpPr/>
          <p:nvPr/>
        </p:nvSpPr>
        <p:spPr>
          <a:xfrm>
            <a:off x="4287782" y="4095024"/>
            <a:ext cx="1056117" cy="1056117"/>
          </a:xfrm>
          <a:prstGeom prst="ellipse">
            <a:avLst/>
          </a:prstGeom>
          <a:solidFill>
            <a:schemeClr val="bg1"/>
          </a:solidFill>
          <a:ln w="5080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224C36A-C710-4AC1-BB26-3D9919B6D946}"/>
              </a:ext>
            </a:extLst>
          </p:cNvPr>
          <p:cNvGrpSpPr/>
          <p:nvPr/>
        </p:nvGrpSpPr>
        <p:grpSpPr>
          <a:xfrm>
            <a:off x="6943746" y="4095023"/>
            <a:ext cx="1056117" cy="1056117"/>
            <a:chOff x="5706312" y="2812450"/>
            <a:chExt cx="792088" cy="792088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8BB85FB-F082-41BD-868C-0E1D16ABB0A9}"/>
                </a:ext>
              </a:extLst>
            </p:cNvPr>
            <p:cNvSpPr/>
            <p:nvPr/>
          </p:nvSpPr>
          <p:spPr>
            <a:xfrm>
              <a:off x="5706312" y="2812450"/>
              <a:ext cx="792088" cy="79208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5768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pic>
          <p:nvPicPr>
            <p:cNvPr id="102" name="Graphic 101" descr="Woman with kid">
              <a:extLst>
                <a:ext uri="{FF2B5EF4-FFF2-40B4-BE49-F238E27FC236}">
                  <a16:creationId xmlns:a16="http://schemas.microsoft.com/office/drawing/2014/main" id="{01B96085-5A03-4B3B-A4D5-75D4CBF3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82316" y="2883889"/>
              <a:ext cx="640080" cy="640080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E9F52D1-38D9-44AE-9F5F-84429950BA02}"/>
              </a:ext>
            </a:extLst>
          </p:cNvPr>
          <p:cNvGrpSpPr/>
          <p:nvPr/>
        </p:nvGrpSpPr>
        <p:grpSpPr>
          <a:xfrm>
            <a:off x="8331707" y="3912250"/>
            <a:ext cx="3501012" cy="1685069"/>
            <a:chOff x="-1114986" y="50754"/>
            <a:chExt cx="3136666" cy="70977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A9925C3-2C61-40C9-B38E-5084569B8413}"/>
                </a:ext>
              </a:extLst>
            </p:cNvPr>
            <p:cNvSpPr txBox="1"/>
            <p:nvPr/>
          </p:nvSpPr>
          <p:spPr>
            <a:xfrm>
              <a:off x="-1114986" y="50754"/>
              <a:ext cx="3136666" cy="1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9"/>
              </a:pPr>
              <a:r>
                <a:rPr lang="en-US" sz="1400" b="1" dirty="0">
                  <a:solidFill>
                    <a:srgbClr val="576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Children born to HCV infected women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0469C40-2455-4002-B7A8-9C082D292FA3}"/>
                </a:ext>
              </a:extLst>
            </p:cNvPr>
            <p:cNvSpPr txBox="1"/>
            <p:nvPr/>
          </p:nvSpPr>
          <p:spPr>
            <a:xfrm>
              <a:off x="-1114729" y="267899"/>
              <a:ext cx="3136407" cy="4926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HCV transmission risk is estimated as 4 –8%   among mothers without HIV infection. Transmission risk is estimated as 17-25% among mothers with HIV infection.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4BFE27-1960-4BD0-AF0C-5CE3AB096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93" y="2114022"/>
            <a:ext cx="646176" cy="746760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B39B97-F598-404F-9083-19268F5F3C76}"/>
              </a:ext>
            </a:extLst>
          </p:cNvPr>
          <p:cNvGrpSpPr/>
          <p:nvPr/>
        </p:nvGrpSpPr>
        <p:grpSpPr>
          <a:xfrm>
            <a:off x="295611" y="1771280"/>
            <a:ext cx="3746753" cy="1281685"/>
            <a:chOff x="-1290695" y="50754"/>
            <a:chExt cx="3312375" cy="563456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DAF21AA-41FB-446C-B51E-2B15B8E12B62}"/>
                </a:ext>
              </a:extLst>
            </p:cNvPr>
            <p:cNvSpPr txBox="1"/>
            <p:nvPr/>
          </p:nvSpPr>
          <p:spPr>
            <a:xfrm>
              <a:off x="-1290695" y="50754"/>
              <a:ext cx="33123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7"/>
              </a:pPr>
              <a:r>
                <a:rPr lang="en-US" sz="1400" b="1" dirty="0">
                  <a:solidFill>
                    <a:srgbClr val="0680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Persons who were ever incarcerated</a:t>
              </a:r>
            </a:p>
            <a:p>
              <a:pPr algn="just"/>
              <a:r>
                <a:rPr lang="en-US" sz="1400" b="1" dirty="0">
                  <a:solidFill>
                    <a:srgbClr val="0680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1BA385D-C5D4-4BAD-B296-41FFB7B4E679}"/>
                </a:ext>
              </a:extLst>
            </p:cNvPr>
            <p:cNvSpPr txBox="1"/>
            <p:nvPr/>
          </p:nvSpPr>
          <p:spPr>
            <a:xfrm>
              <a:off x="-1290695" y="289478"/>
              <a:ext cx="3312286" cy="3247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Persons who were incarcerated are at risk for Hepatitis C because many people in jails or prisons already have     Hepatitis C</a:t>
              </a:r>
            </a:p>
          </p:txBody>
        </p:sp>
      </p:grpSp>
      <p:pic>
        <p:nvPicPr>
          <p:cNvPr id="17" name="Graphic 16" descr="Target Audience">
            <a:extLst>
              <a:ext uri="{FF2B5EF4-FFF2-40B4-BE49-F238E27FC236}">
                <a16:creationId xmlns:a16="http://schemas.microsoft.com/office/drawing/2014/main" id="{B12FE2B3-DEB5-4D4D-92F9-21FD3FBD5F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5140" y="1992910"/>
            <a:ext cx="975360" cy="975360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889E537-31BB-49E6-95FE-BB7CC0A457D2}"/>
              </a:ext>
            </a:extLst>
          </p:cNvPr>
          <p:cNvGrpSpPr/>
          <p:nvPr/>
        </p:nvGrpSpPr>
        <p:grpSpPr>
          <a:xfrm>
            <a:off x="8262717" y="1675999"/>
            <a:ext cx="3567333" cy="1898474"/>
            <a:chOff x="-1114987" y="50754"/>
            <a:chExt cx="3805679" cy="89105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DE0652A-A882-46C2-9DA9-3C2350F105C7}"/>
                </a:ext>
              </a:extLst>
            </p:cNvPr>
            <p:cNvSpPr txBox="1"/>
            <p:nvPr/>
          </p:nvSpPr>
          <p:spPr>
            <a:xfrm>
              <a:off x="-1114987" y="50754"/>
              <a:ext cx="3805679" cy="50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6"/>
              </a:pPr>
              <a:r>
                <a:rPr lang="en-US" sz="1400" b="1" dirty="0">
                  <a:solidFill>
                    <a:srgbClr val="027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Persons with HIV infection, in particular MSM, are at increased risk of HCV infection through   unprotected sex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B01ECB9-486B-4B35-96CC-901F3FD96BC4}"/>
                </a:ext>
              </a:extLst>
            </p:cNvPr>
            <p:cNvSpPr txBox="1"/>
            <p:nvPr/>
          </p:nvSpPr>
          <p:spPr>
            <a:xfrm>
              <a:off x="-1114727" y="551803"/>
              <a:ext cx="3796903" cy="39000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Persons with HIV infection, in particular MSM, are at        increased risk of HCV infection through unprotected sex</a:t>
              </a:r>
              <a:r>
                <a:rPr lang="en-US" sz="1400" dirty="0">
                  <a:solidFill>
                    <a:srgbClr val="027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9B1491F-A005-4FE8-A9C3-86A7AFE59EC0}"/>
              </a:ext>
            </a:extLst>
          </p:cNvPr>
          <p:cNvGrpSpPr/>
          <p:nvPr/>
        </p:nvGrpSpPr>
        <p:grpSpPr>
          <a:xfrm>
            <a:off x="295612" y="3912250"/>
            <a:ext cx="3768135" cy="1685069"/>
            <a:chOff x="-1290695" y="50754"/>
            <a:chExt cx="2766222" cy="967861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58A378-A1C2-4489-B022-8C9413D640CF}"/>
                </a:ext>
              </a:extLst>
            </p:cNvPr>
            <p:cNvSpPr txBox="1"/>
            <p:nvPr/>
          </p:nvSpPr>
          <p:spPr>
            <a:xfrm>
              <a:off x="-1290695" y="50754"/>
              <a:ext cx="2766222" cy="46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8"/>
              </a:pPr>
              <a:r>
                <a:rPr lang="en-US" sz="1400" b="1" dirty="0">
                  <a:solidFill>
                    <a:srgbClr val="07A3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Unexplained chronic liver disease and/or chronic hepatitis including elevated ALT  levels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BEB3E41-46B1-4433-A0AA-128EEE770761}"/>
                </a:ext>
              </a:extLst>
            </p:cNvPr>
            <p:cNvSpPr txBox="1"/>
            <p:nvPr/>
          </p:nvSpPr>
          <p:spPr>
            <a:xfrm>
              <a:off x="-1290693" y="554564"/>
              <a:ext cx="2758959" cy="4640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Approximately 60% to 70% of chronically (HCV) infected person will eventually develop chronic liver disease.</a:t>
              </a:r>
            </a:p>
          </p:txBody>
        </p:sp>
      </p:grpSp>
      <p:sp>
        <p:nvSpPr>
          <p:cNvPr id="130" name="Freeform 48">
            <a:extLst>
              <a:ext uri="{FF2B5EF4-FFF2-40B4-BE49-F238E27FC236}">
                <a16:creationId xmlns:a16="http://schemas.microsoft.com/office/drawing/2014/main" id="{594FFF92-B2B8-4BA4-A5DB-AC3871BFE8A1}"/>
              </a:ext>
            </a:extLst>
          </p:cNvPr>
          <p:cNvSpPr>
            <a:spLocks noChangeAspect="1"/>
          </p:cNvSpPr>
          <p:nvPr/>
        </p:nvSpPr>
        <p:spPr>
          <a:xfrm>
            <a:off x="4462252" y="4325116"/>
            <a:ext cx="731520" cy="609221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1A48F8C-A39E-488F-B0D5-99102785CFE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SCREEN?-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3DFA426-D4A8-4312-BE63-56A8CBCB9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D2899A09-F150-4BBC-AAB5-8C34AB5CD4FB}"/>
              </a:ext>
            </a:extLst>
          </p:cNvPr>
          <p:cNvSpPr txBox="1">
            <a:spLocks/>
          </p:cNvSpPr>
          <p:nvPr/>
        </p:nvSpPr>
        <p:spPr>
          <a:xfrm>
            <a:off x="4681537" y="63916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6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EEDC9CA0-E798-4FE1-B4F0-50E80CF3F68F}"/>
              </a:ext>
            </a:extLst>
          </p:cNvPr>
          <p:cNvGrpSpPr/>
          <p:nvPr/>
        </p:nvGrpSpPr>
        <p:grpSpPr>
          <a:xfrm>
            <a:off x="4267200" y="1675999"/>
            <a:ext cx="3657600" cy="3657600"/>
            <a:chOff x="3200400" y="1988790"/>
            <a:chExt cx="2743200" cy="2743200"/>
          </a:xfrm>
        </p:grpSpPr>
        <p:sp>
          <p:nvSpPr>
            <p:cNvPr id="80" name="Donut 31">
              <a:extLst>
                <a:ext uri="{FF2B5EF4-FFF2-40B4-BE49-F238E27FC236}">
                  <a16:creationId xmlns:a16="http://schemas.microsoft.com/office/drawing/2014/main" id="{50E3277F-940E-48BB-9061-A2D5A354DCED}"/>
                </a:ext>
              </a:extLst>
            </p:cNvPr>
            <p:cNvSpPr/>
            <p:nvPr/>
          </p:nvSpPr>
          <p:spPr>
            <a:xfrm>
              <a:off x="3200400" y="1988790"/>
              <a:ext cx="2743200" cy="2743200"/>
            </a:xfrm>
            <a:prstGeom prst="donut">
              <a:avLst>
                <a:gd name="adj" fmla="val 241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9B910C5-1343-4C2E-B862-862CA3EC82F2}"/>
                </a:ext>
              </a:extLst>
            </p:cNvPr>
            <p:cNvGrpSpPr/>
            <p:nvPr/>
          </p:nvGrpSpPr>
          <p:grpSpPr>
            <a:xfrm>
              <a:off x="4023360" y="2811750"/>
              <a:ext cx="1097280" cy="1097280"/>
              <a:chOff x="4012727" y="2660814"/>
              <a:chExt cx="1097280" cy="109728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85993D-A901-464F-8720-373BFB230B8E}"/>
                  </a:ext>
                </a:extLst>
              </p:cNvPr>
              <p:cNvSpPr/>
              <p:nvPr/>
            </p:nvSpPr>
            <p:spPr>
              <a:xfrm>
                <a:off x="4012727" y="266081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83" name="Graphic 82" descr="Magnifying glass">
                <a:extLst>
                  <a:ext uri="{FF2B5EF4-FFF2-40B4-BE49-F238E27FC236}">
                    <a16:creationId xmlns:a16="http://schemas.microsoft.com/office/drawing/2014/main" id="{CC6192D6-8F4F-4349-9F7C-C7B25F1EA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104167" y="2747992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BD97D10-55DD-4DF3-8935-DD0D38B40F7B}"/>
              </a:ext>
            </a:extLst>
          </p:cNvPr>
          <p:cNvGrpSpPr/>
          <p:nvPr/>
        </p:nvGrpSpPr>
        <p:grpSpPr>
          <a:xfrm>
            <a:off x="7183209" y="2394148"/>
            <a:ext cx="1056117" cy="1056117"/>
            <a:chOff x="5184068" y="4044720"/>
            <a:chExt cx="792088" cy="792088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EC3701C-4C88-4AB5-83F6-5F56088673D5}"/>
                </a:ext>
              </a:extLst>
            </p:cNvPr>
            <p:cNvSpPr/>
            <p:nvPr/>
          </p:nvSpPr>
          <p:spPr>
            <a:xfrm>
              <a:off x="5184068" y="4044720"/>
              <a:ext cx="792088" cy="79208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E626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0" name="Teardrop 9">
              <a:extLst>
                <a:ext uri="{FF2B5EF4-FFF2-40B4-BE49-F238E27FC236}">
                  <a16:creationId xmlns:a16="http://schemas.microsoft.com/office/drawing/2014/main" id="{31C8E1A0-F842-491F-B335-87E9B2B3300A}"/>
                </a:ext>
              </a:extLst>
            </p:cNvPr>
            <p:cNvSpPr/>
            <p:nvPr/>
          </p:nvSpPr>
          <p:spPr>
            <a:xfrm rot="18900000">
              <a:off x="5300485" y="4201954"/>
              <a:ext cx="559618" cy="477618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8553FCC-669E-41F7-86C5-45D715D38267}"/>
              </a:ext>
            </a:extLst>
          </p:cNvPr>
          <p:cNvGrpSpPr/>
          <p:nvPr/>
        </p:nvGrpSpPr>
        <p:grpSpPr>
          <a:xfrm>
            <a:off x="3952674" y="2448581"/>
            <a:ext cx="1056117" cy="1056117"/>
            <a:chOff x="3185660" y="4044720"/>
            <a:chExt cx="792088" cy="79208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934218D-069F-4B35-82BF-9CFF0D320FE4}"/>
                </a:ext>
              </a:extLst>
            </p:cNvPr>
            <p:cNvSpPr/>
            <p:nvPr/>
          </p:nvSpPr>
          <p:spPr>
            <a:xfrm>
              <a:off x="3185660" y="4044720"/>
              <a:ext cx="792088" cy="79208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90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pic>
          <p:nvPicPr>
            <p:cNvPr id="88" name="Graphic 87" descr="Man and woman">
              <a:extLst>
                <a:ext uri="{FF2B5EF4-FFF2-40B4-BE49-F238E27FC236}">
                  <a16:creationId xmlns:a16="http://schemas.microsoft.com/office/drawing/2014/main" id="{77FBE06D-6A97-4CBE-99FF-49B3517A9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69770" y="4120723"/>
              <a:ext cx="640080" cy="640080"/>
            </a:xfrm>
            <a:prstGeom prst="rect">
              <a:avLst/>
            </a:prstGeom>
          </p:spPr>
        </p:pic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97CEE823-34CD-46E8-B310-9425E8B35BC1}"/>
              </a:ext>
            </a:extLst>
          </p:cNvPr>
          <p:cNvSpPr/>
          <p:nvPr/>
        </p:nvSpPr>
        <p:spPr>
          <a:xfrm>
            <a:off x="5672719" y="4647405"/>
            <a:ext cx="1056117" cy="1056117"/>
          </a:xfrm>
          <a:prstGeom prst="ellipse">
            <a:avLst/>
          </a:prstGeom>
          <a:solidFill>
            <a:schemeClr val="bg1"/>
          </a:solidFill>
          <a:ln w="50800">
            <a:solidFill>
              <a:srgbClr val="FB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3A5F1D1-597A-423A-8982-3D909C1938EF}"/>
              </a:ext>
            </a:extLst>
          </p:cNvPr>
          <p:cNvGrpSpPr/>
          <p:nvPr/>
        </p:nvGrpSpPr>
        <p:grpSpPr>
          <a:xfrm>
            <a:off x="312420" y="1946987"/>
            <a:ext cx="3549724" cy="2243495"/>
            <a:chOff x="-1114986" y="50754"/>
            <a:chExt cx="3136666" cy="113595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042E89B-EE55-4E52-B92D-EE111C31F794}"/>
                </a:ext>
              </a:extLst>
            </p:cNvPr>
            <p:cNvSpPr txBox="1"/>
            <p:nvPr/>
          </p:nvSpPr>
          <p:spPr>
            <a:xfrm>
              <a:off x="-1114986" y="50754"/>
              <a:ext cx="3136666" cy="29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10"/>
              </a:pPr>
              <a:r>
                <a:rPr lang="en-US" sz="1600" b="1" dirty="0">
                  <a:solidFill>
                    <a:srgbClr val="90C2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with sexual partners who are HCV  infected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D665AF6-7EB9-4E27-A25E-413542CAFD5E}"/>
                </a:ext>
              </a:extLst>
            </p:cNvPr>
            <p:cNvSpPr txBox="1"/>
            <p:nvPr/>
          </p:nvSpPr>
          <p:spPr>
            <a:xfrm>
              <a:off x="-1114727" y="376353"/>
              <a:ext cx="3136407" cy="8103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There is low or no risk of sexual transmission of HCV among HIV-uninfected heterosexual couples and HIV-uninfected men who have sex with men (MSM). The risk of sexual transmission is strongly linked to pre-existing HIV infection.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D4F07E-BC09-44BD-89F4-E419C2FDA0EA}"/>
              </a:ext>
            </a:extLst>
          </p:cNvPr>
          <p:cNvGrpSpPr/>
          <p:nvPr/>
        </p:nvGrpSpPr>
        <p:grpSpPr>
          <a:xfrm>
            <a:off x="8462355" y="1946987"/>
            <a:ext cx="3367695" cy="1217753"/>
            <a:chOff x="-1114986" y="50754"/>
            <a:chExt cx="3136666" cy="36754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62B6F5D-FA3C-4CB1-BF01-1C7DDAD32C14}"/>
                </a:ext>
              </a:extLst>
            </p:cNvPr>
            <p:cNvSpPr txBox="1"/>
            <p:nvPr/>
          </p:nvSpPr>
          <p:spPr>
            <a:xfrm>
              <a:off x="-1114986" y="50754"/>
              <a:ext cx="3136666" cy="17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11"/>
              </a:pPr>
              <a:r>
                <a:rPr lang="en-US" sz="1600" b="1" dirty="0">
                  <a:solidFill>
                    <a:srgbClr val="E626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 organ donors (deceased and living)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F0A1E4D-CA00-4430-8CC4-669AB648F96D}"/>
                </a:ext>
              </a:extLst>
            </p:cNvPr>
            <p:cNvSpPr txBox="1"/>
            <p:nvPr/>
          </p:nvSpPr>
          <p:spPr>
            <a:xfrm>
              <a:off x="-1114727" y="260381"/>
              <a:ext cx="3136407" cy="1579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There is a risk of HCV infection in unscreened organ donors.</a:t>
              </a:r>
            </a:p>
          </p:txBody>
        </p:sp>
      </p:grp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8114CB-80BE-44E4-85F0-2FDAB1DFFC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6" y="4781911"/>
            <a:ext cx="846561" cy="846561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36082F0-0643-4DBA-A430-E22B66034185}"/>
              </a:ext>
            </a:extLst>
          </p:cNvPr>
          <p:cNvGrpSpPr/>
          <p:nvPr/>
        </p:nvGrpSpPr>
        <p:grpSpPr>
          <a:xfrm>
            <a:off x="2123743" y="5703522"/>
            <a:ext cx="8154066" cy="1077218"/>
            <a:chOff x="-2157139" y="-11721"/>
            <a:chExt cx="3750384" cy="85783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709F80F-A623-4F88-B1D6-327D5B0591B0}"/>
                </a:ext>
              </a:extLst>
            </p:cNvPr>
            <p:cNvSpPr txBox="1"/>
            <p:nvPr/>
          </p:nvSpPr>
          <p:spPr>
            <a:xfrm>
              <a:off x="-2157139" y="-11721"/>
              <a:ext cx="3750384" cy="85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+mj-lt"/>
                <a:buAutoNum type="arabicPeriod" startAt="12"/>
              </a:pPr>
              <a:r>
                <a:rPr lang="en-U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Persons with percutaneous/parenteral exposures in an   unregulated setting</a:t>
              </a:r>
            </a:p>
            <a:p>
              <a:pPr algn="just"/>
              <a:endPara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BF643BA-B399-4798-8C32-861EF24D4997}"/>
                </a:ext>
              </a:extLst>
            </p:cNvPr>
            <p:cNvSpPr txBox="1"/>
            <p:nvPr/>
          </p:nvSpPr>
          <p:spPr>
            <a:xfrm>
              <a:off x="-2157139" y="386894"/>
              <a:ext cx="3733827" cy="416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Tattoo recipients have higher prevalence of HCV compared with persons without tattoos (odds ratio = 2.24, 95% CI 2.01, 2.50).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21A48F8C-A39E-488F-B0D5-99102785CFEF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SCREEN?-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3DFA426-D4A8-4312-BE63-56A8CBCB9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B35995D8-AD70-491C-B1E4-5F9612B8825C}"/>
              </a:ext>
            </a:extLst>
          </p:cNvPr>
          <p:cNvSpPr txBox="1">
            <a:spLocks/>
          </p:cNvSpPr>
          <p:nvPr/>
        </p:nvSpPr>
        <p:spPr>
          <a:xfrm>
            <a:off x="4681537" y="639161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80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4A3EB1-9386-4D29-A11E-E7347DAE4C58}"/>
              </a:ext>
            </a:extLst>
          </p:cNvPr>
          <p:cNvSpPr txBox="1">
            <a:spLocks/>
          </p:cNvSpPr>
          <p:nvPr/>
        </p:nvSpPr>
        <p:spPr>
          <a:xfrm>
            <a:off x="8196426" y="2294313"/>
            <a:ext cx="3816604" cy="1729047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Risk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CFBC7-BD26-4682-A33C-77B3FE95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122D27-0D01-4907-ACAE-A35B68E7C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0" y="134386"/>
            <a:ext cx="7884375" cy="6579767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4A1821-205C-487A-AEA5-F4138AE0B01B}"/>
              </a:ext>
            </a:extLst>
          </p:cNvPr>
          <p:cNvSpPr txBox="1">
            <a:spLocks/>
          </p:cNvSpPr>
          <p:nvPr/>
        </p:nvSpPr>
        <p:spPr>
          <a:xfrm>
            <a:off x="4724400" y="64062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7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47861" y="3236979"/>
            <a:ext cx="7056107" cy="1632181"/>
          </a:xfrm>
        </p:spPr>
        <p:txBody>
          <a:bodyPr>
            <a:normAutofit/>
          </a:bodyPr>
          <a:lstStyle/>
          <a:p>
            <a:endParaRPr lang="en-MY" dirty="0"/>
          </a:p>
          <a:p>
            <a:pPr marL="380990" indent="-38099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MY" sz="8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MY" sz="8000" dirty="0">
              <a:latin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MY" sz="8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2552131"/>
            <a:ext cx="9562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Arial" panose="020B0604020202020204" pitchFamily="34" charset="0"/>
              <a:buChar char="•"/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Antibody HCV Testing?</a:t>
            </a:r>
          </a:p>
          <a:p>
            <a:pPr marL="365125" indent="-365125"/>
            <a:endParaRPr 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Antigen HCV Testing?</a:t>
            </a:r>
          </a:p>
          <a:p>
            <a:endParaRPr lang="en-MY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9638C1-FA3F-4BD8-AB45-12D20DD0A471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METHOD?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2E5681-4C86-4A13-B77C-F5094A0E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2479C0A-B734-482F-B4C5-D95674EE6B27}"/>
              </a:ext>
            </a:extLst>
          </p:cNvPr>
          <p:cNvSpPr txBox="1">
            <a:spLocks/>
          </p:cNvSpPr>
          <p:nvPr/>
        </p:nvSpPr>
        <p:spPr>
          <a:xfrm>
            <a:off x="4681537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16" y="1675388"/>
            <a:ext cx="11487434" cy="4817485"/>
          </a:xfrm>
        </p:spPr>
        <p:txBody>
          <a:bodyPr>
            <a:normAutofit lnSpcReduction="10000"/>
          </a:bodyPr>
          <a:lstStyle/>
          <a:p>
            <a:pPr marL="365125" lvl="1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Increase public awareness </a:t>
            </a:r>
          </a:p>
          <a:p>
            <a:pPr marL="714375" lvl="2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Raise awareness among prisoners, drug rehab. inmates, drug use shelter residents &amp; other high risk key population groups</a:t>
            </a:r>
          </a:p>
          <a:p>
            <a:pPr marL="714375" lvl="2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Dialogues with relevant authorities governing guidelines to places that are potentially risky for hepatitis C transmission</a:t>
            </a:r>
          </a:p>
          <a:p>
            <a:pPr marL="714375" lvl="1" indent="-349250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Talks &amp; Kem Kesihatan (health camps)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4375" lvl="1" indent="-349250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Easily accessible education materials for public</a:t>
            </a:r>
          </a:p>
          <a:p>
            <a:pPr marL="714375" lvl="1" indent="-349250" algn="just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Guidelines at potentially risky HCV transmission places that provide services for:</a:t>
            </a:r>
          </a:p>
          <a:p>
            <a:pPr marL="1081088" lvl="2" indent="-366713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bekam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(cupping) </a:t>
            </a:r>
          </a:p>
          <a:p>
            <a:pPr marL="1081088" lvl="2" indent="-366713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tattoo </a:t>
            </a:r>
          </a:p>
          <a:p>
            <a:pPr marL="1081088" lvl="2" indent="-366713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acupuncture</a:t>
            </a:r>
          </a:p>
          <a:p>
            <a:pPr marL="1081088" lvl="2" indent="-366713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shaving/hair removal with razors</a:t>
            </a:r>
          </a:p>
          <a:p>
            <a:pPr marL="1081088" lvl="2" indent="-366713" algn="just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manicure/pedicure &amp; foot scraping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3A4BE-F663-4A67-A5C1-C4D578869EAB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Screening Strategies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42EAE-1549-48F0-8426-677C05B1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339B-2BF2-4493-AB54-0BA4658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16</a:t>
            </a:fld>
            <a:endParaRPr lang="en-MY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7B07C30-122A-4735-9F8D-1EABCDA43CF6}"/>
              </a:ext>
            </a:extLst>
          </p:cNvPr>
          <p:cNvSpPr txBox="1">
            <a:spLocks/>
          </p:cNvSpPr>
          <p:nvPr/>
        </p:nvSpPr>
        <p:spPr>
          <a:xfrm>
            <a:off x="4681537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0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96045"/>
            <a:ext cx="11553825" cy="4854632"/>
          </a:xfrm>
        </p:spPr>
        <p:txBody>
          <a:bodyPr>
            <a:normAutofit/>
          </a:bodyPr>
          <a:lstStyle/>
          <a:p>
            <a:pPr marL="365125" lvl="1" indent="-36512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Targeted case finding:</a:t>
            </a:r>
          </a:p>
          <a:p>
            <a:pPr marL="714375" lvl="2" indent="-3492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High index of suspicious</a:t>
            </a:r>
          </a:p>
          <a:p>
            <a:pPr marL="714375" lvl="2" indent="-3492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Strategise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e.g. 100% among methadone clients, RVD, STI &amp; health care staff with risk factors</a:t>
            </a:r>
          </a:p>
          <a:p>
            <a:pPr marL="714375" lvl="2" indent="-3492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IVDU, blood donors prior 1994, needle stick injury (NSI), tattoos, body piercing</a:t>
            </a:r>
          </a:p>
          <a:p>
            <a:pPr marL="714375" lvl="2" indent="-3492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Interested public</a:t>
            </a:r>
          </a:p>
          <a:p>
            <a:pPr marL="365125" lvl="1" indent="-365125">
              <a:lnSpc>
                <a:spcPct val="100000"/>
              </a:lnSpc>
              <a:spcBef>
                <a:spcPts val="0"/>
              </a:spcBef>
              <a:buNone/>
            </a:pP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-365125">
              <a:lnSpc>
                <a:spcPct val="100000"/>
              </a:lnSpc>
              <a:spcBef>
                <a:spcPts val="0"/>
              </a:spcBef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Support &amp; training of primary care practitioners/workers</a:t>
            </a:r>
          </a:p>
          <a:p>
            <a:pPr marL="365125" lvl="1" indent="-365125">
              <a:lnSpc>
                <a:spcPct val="100000"/>
              </a:lnSpc>
              <a:spcBef>
                <a:spcPts val="0"/>
              </a:spcBef>
            </a:pP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-365125">
              <a:lnSpc>
                <a:spcPct val="100000"/>
              </a:lnSpc>
              <a:spcBef>
                <a:spcPts val="0"/>
              </a:spcBef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Easily accessible HCV testing methods -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rapid diagnostic tests </a:t>
            </a:r>
            <a:r>
              <a:rPr lang="en-US" altLang="ko-KR" sz="2800" b="1" dirty="0">
                <a:cs typeface="Arial" pitchFamily="34" charset="0"/>
              </a:rPr>
              <a:t>(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RDTs) in KK, immunoassay with reflex testing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0ADAD7-3795-4FD0-A45F-C94AAF00F06E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Screening Strategies-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89CA3-9497-48C6-A9D1-9EB34645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17296-7355-4B22-9CD6-89B260A7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17</a:t>
            </a:fld>
            <a:endParaRPr lang="en-MY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199F832-8DA1-4072-BCD7-895B4F8C4840}"/>
              </a:ext>
            </a:extLst>
          </p:cNvPr>
          <p:cNvSpPr txBox="1">
            <a:spLocks/>
          </p:cNvSpPr>
          <p:nvPr/>
        </p:nvSpPr>
        <p:spPr>
          <a:xfrm>
            <a:off x="4681537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825625"/>
            <a:ext cx="11553825" cy="4351338"/>
          </a:xfrm>
        </p:spPr>
        <p:txBody>
          <a:bodyPr>
            <a:normAutofit/>
          </a:bodyPr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Many HCV infected individuals are unaware of their status and thus undiagnosed.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endParaRPr 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Hepatitis C screening should be targeted for populations with increased risk of HCV infection or exposure.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endParaRPr 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Various strategies must be employed to improve HCV screening.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29AF35-0A3A-4024-B2F9-4F87F4B30D42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9ED27-3306-4A8B-AE45-1E4E4D03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7E16D-39F6-4A89-A265-273C1267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A11-8BF0-462B-8502-CDFDCA04B1BC}" type="slidenum">
              <a:rPr lang="en-MY" smtClean="0"/>
              <a:t>18</a:t>
            </a:fld>
            <a:endParaRPr lang="en-MY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FC32290-BA8B-4D0A-B7D3-2E28CCF8D44E}"/>
              </a:ext>
            </a:extLst>
          </p:cNvPr>
          <p:cNvSpPr txBox="1">
            <a:spLocks/>
          </p:cNvSpPr>
          <p:nvPr/>
        </p:nvSpPr>
        <p:spPr>
          <a:xfrm>
            <a:off x="4681537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7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1F090-164A-4F43-AFFA-9BE3DA0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D6926-DE8F-4DC3-BC57-9B2E7B96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62" y="2815936"/>
            <a:ext cx="10363200" cy="1226127"/>
          </a:xfrm>
        </p:spPr>
        <p:txBody>
          <a:bodyPr>
            <a:noAutofit/>
          </a:bodyPr>
          <a:lstStyle/>
          <a:p>
            <a:r>
              <a:rPr lang="en-MY" sz="7200" dirty="0">
                <a:latin typeface="Brush Script MT" panose="03060802040406070304" pitchFamily="66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50AE1-9657-44F7-A476-E269928F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885-627D-EE4A-93FC-44391DAAC2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2523894"/>
            <a:ext cx="11553825" cy="2397240"/>
          </a:xfrm>
        </p:spPr>
        <p:txBody>
          <a:bodyPr>
            <a:normAutofit lnSpcReduction="10000"/>
          </a:bodyPr>
          <a:lstStyle/>
          <a:p>
            <a:pPr marL="714375" indent="-714375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altLang="en-MY" sz="3200" dirty="0">
                <a:latin typeface="Arial" panose="020B0604020202020204" pitchFamily="34" charset="0"/>
                <a:cs typeface="Arial" panose="020B0604020202020204" pitchFamily="34" charset="0"/>
              </a:rPr>
              <a:t>To increase awareness on importance of HCV screening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altLang="en-MY" sz="3200" dirty="0">
                <a:latin typeface="Arial" panose="020B0604020202020204" pitchFamily="34" charset="0"/>
                <a:cs typeface="Arial" panose="020B0604020202020204" pitchFamily="34" charset="0"/>
              </a:rPr>
              <a:t>To identify risk factors of HCV infection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altLang="en-MY" sz="3200" dirty="0">
                <a:latin typeface="Arial" panose="020B0604020202020204" pitchFamily="34" charset="0"/>
                <a:cs typeface="Arial" panose="020B0604020202020204" pitchFamily="34" charset="0"/>
              </a:rPr>
              <a:t>To improve strategies of HCV screening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MY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ED97FC-8CCD-4E73-9B72-E65E94E0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105E3-0B62-4B6D-98DF-283D5345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EB77D-22BC-4853-A802-CFB0894C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8A25EA11-8BF0-462B-8502-CDFDCA04B1BC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825625"/>
            <a:ext cx="11553825" cy="3777153"/>
          </a:xfrm>
        </p:spPr>
        <p:txBody>
          <a:bodyPr>
            <a:normAutofit fontScale="92500"/>
          </a:bodyPr>
          <a:lstStyle/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Most chronic hepatitis C Virus (HCV) infected individuals are asymptomatic &amp; thus unaware of their infection. Many remained undetected.</a:t>
            </a: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Failure to identify them prevents linkage to care &amp; successful control of HCV. </a:t>
            </a: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  <a:buNone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Therefore, screening of HCV is an important step towards improving detection &amp; ultimately treatment &amp; cure of infected individuals.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MY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F8A056-4D07-4366-A636-26FB59C0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11553825" cy="1016000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BCA183-01AB-447E-8BE1-41915BEB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94029-47F1-46C7-B6F8-870F0356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39776"/>
            <a:ext cx="2743200" cy="365125"/>
          </a:xfrm>
        </p:spPr>
        <p:txBody>
          <a:bodyPr/>
          <a:lstStyle/>
          <a:p>
            <a:pPr algn="ctr"/>
            <a:fld id="{8A25EA11-8BF0-462B-8502-CDFDCA04B1BC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3">
            <a:extLst>
              <a:ext uri="{FF2B5EF4-FFF2-40B4-BE49-F238E27FC236}">
                <a16:creationId xmlns:a16="http://schemas.microsoft.com/office/drawing/2014/main" id="{103E7A83-02A8-41A3-854B-2DD685C08A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2076" y="2133600"/>
            <a:ext cx="860425" cy="700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396642D8-760E-464B-922C-EA76425B93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124201"/>
            <a:ext cx="788988" cy="7016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C37B4A0B-8EB7-41E1-8A60-FA79435B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250" y="3810001"/>
            <a:ext cx="179228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Stable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80% (68%)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7D21B95B-4851-41D3-A5A3-6646A7C64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1"/>
            <a:ext cx="3513138" cy="28749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B12EF247-9A72-4E55-841E-35C1B5C8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400" y="4777050"/>
            <a:ext cx="1377300" cy="9510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HCC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Liver failure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25% (4%)</a:t>
            </a:r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B463047D-9148-43ED-882C-81918C6F92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648201"/>
            <a:ext cx="501650" cy="631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2F2711F6-D2FC-45F0-B5E7-CF7BB377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776" y="4777050"/>
            <a:ext cx="1933575" cy="9510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Slowly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progressive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75% (13%)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5C47F061-4A0B-4004-B3F3-54F8754C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250" y="2819401"/>
            <a:ext cx="1792288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Resolved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15% (15%)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2CC78E5B-7B4D-482D-A29D-B71D9F172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993" y="1752550"/>
            <a:ext cx="1326004" cy="3416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Acute HCV</a:t>
            </a:r>
          </a:p>
        </p:txBody>
      </p:sp>
      <p:sp>
        <p:nvSpPr>
          <p:cNvPr id="47116" name="Text Box 12">
            <a:extLst>
              <a:ext uri="{FF2B5EF4-FFF2-40B4-BE49-F238E27FC236}">
                <a16:creationId xmlns:a16="http://schemas.microsoft.com/office/drawing/2014/main" id="{31C3290C-7323-43F8-AE0B-2F4136D1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492" y="3733801"/>
            <a:ext cx="13260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Cirrhosis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20% (17%)</a:t>
            </a:r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D2201CE5-699B-404C-93A4-90F095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831" y="2362201"/>
            <a:ext cx="153118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Chronic HCV</a:t>
            </a:r>
          </a:p>
          <a:p>
            <a:pPr algn="ctr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85% (85%)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68484A7C-0C4A-4A4F-8277-6CFE24A6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74" y="5907874"/>
            <a:ext cx="62388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1400" i="1" dirty="0"/>
              <a:t>HCC </a:t>
            </a:r>
          </a:p>
        </p:txBody>
      </p:sp>
      <p:sp>
        <p:nvSpPr>
          <p:cNvPr id="30736" name="Line 17">
            <a:extLst>
              <a:ext uri="{FF2B5EF4-FFF2-40B4-BE49-F238E27FC236}">
                <a16:creationId xmlns:a16="http://schemas.microsoft.com/office/drawing/2014/main" id="{721B1FD3-5E83-4B9B-96E8-8BFCA1468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6025349"/>
            <a:ext cx="7543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8">
            <a:extLst>
              <a:ext uri="{FF2B5EF4-FFF2-40B4-BE49-F238E27FC236}">
                <a16:creationId xmlns:a16="http://schemas.microsoft.com/office/drawing/2014/main" id="{BF517B48-3B71-4061-BBF7-69E32DFB2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87295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9">
            <a:extLst>
              <a:ext uri="{FF2B5EF4-FFF2-40B4-BE49-F238E27FC236}">
                <a16:creationId xmlns:a16="http://schemas.microsoft.com/office/drawing/2014/main" id="{80DC56C0-AD9F-4086-AEC9-4BDD8932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9195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Time/</a:t>
            </a:r>
            <a:r>
              <a:rPr lang="en-US" altLang="en-US" sz="1800" dirty="0" err="1"/>
              <a:t>yr</a:t>
            </a:r>
            <a:endParaRPr lang="en-US" altLang="en-US" sz="1800" dirty="0"/>
          </a:p>
        </p:txBody>
      </p:sp>
      <p:sp>
        <p:nvSpPr>
          <p:cNvPr id="30739" name="Line 20">
            <a:extLst>
              <a:ext uri="{FF2B5EF4-FFF2-40B4-BE49-F238E27FC236}">
                <a16:creationId xmlns:a16="http://schemas.microsoft.com/office/drawing/2014/main" id="{B4A97E2C-9002-4947-9214-CA8120EEA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872949"/>
            <a:ext cx="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AF52F374-F035-41F8-BF63-1725C9BF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192037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</p:txBody>
      </p:sp>
      <p:sp>
        <p:nvSpPr>
          <p:cNvPr id="30741" name="Line 22">
            <a:extLst>
              <a:ext uri="{FF2B5EF4-FFF2-40B4-BE49-F238E27FC236}">
                <a16:creationId xmlns:a16="http://schemas.microsoft.com/office/drawing/2014/main" id="{CF6F40F8-5175-4A0D-AC27-DAD709580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872949"/>
            <a:ext cx="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Text Box 23">
            <a:extLst>
              <a:ext uri="{FF2B5EF4-FFF2-40B4-BE49-F238E27FC236}">
                <a16:creationId xmlns:a16="http://schemas.microsoft.com/office/drawing/2014/main" id="{92B60310-2913-4414-B9F6-5DBC56AA2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92037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20</a:t>
            </a:r>
          </a:p>
        </p:txBody>
      </p:sp>
      <p:sp>
        <p:nvSpPr>
          <p:cNvPr id="30743" name="Text Box 24">
            <a:extLst>
              <a:ext uri="{FF2B5EF4-FFF2-40B4-BE49-F238E27FC236}">
                <a16:creationId xmlns:a16="http://schemas.microsoft.com/office/drawing/2014/main" id="{FAEAF7B9-5CE4-40DF-8C24-AA629CAB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192037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30</a:t>
            </a:r>
          </a:p>
        </p:txBody>
      </p:sp>
      <p:sp>
        <p:nvSpPr>
          <p:cNvPr id="30744" name="Line 25">
            <a:extLst>
              <a:ext uri="{FF2B5EF4-FFF2-40B4-BE49-F238E27FC236}">
                <a16:creationId xmlns:a16="http://schemas.microsoft.com/office/drawing/2014/main" id="{6C5D11B2-50C4-475B-9F5D-9B954753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5872949"/>
            <a:ext cx="0" cy="228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869" y="6562725"/>
            <a:ext cx="4679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Source: Nancy 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Reau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. ID Week 2015 HCC: Hepatocellular Carcinoma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B70889E-5368-4DBD-99CC-3076E3CBD6B5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Infection - Natural History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08BFD7-E26B-40C8-93DC-295484C7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35C47-6854-4237-A082-30B7F2A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2169" y="6339776"/>
            <a:ext cx="2743200" cy="365125"/>
          </a:xfrm>
        </p:spPr>
        <p:txBody>
          <a:bodyPr/>
          <a:lstStyle/>
          <a:p>
            <a:pPr algn="ctr"/>
            <a:fld id="{8A25EA11-8BF0-462B-8502-CDFDCA04B1BC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1" grpId="0" animBg="1"/>
      <p:bldP spid="47113" grpId="0" animBg="1"/>
      <p:bldP spid="47114" grpId="0" animBg="1"/>
      <p:bldP spid="47116" grpId="0" animBg="1"/>
      <p:bldP spid="47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45" y="1599381"/>
            <a:ext cx="4681104" cy="3986772"/>
          </a:xfrm>
        </p:spPr>
        <p:txBody>
          <a:bodyPr>
            <a:normAutofit/>
          </a:bodyPr>
          <a:lstStyle/>
          <a:p>
            <a:pPr algn="ctr"/>
            <a:r>
              <a:rPr lang="ms-MY" sz="3600" dirty="0">
                <a:latin typeface="Arial" panose="020B0604020202020204" pitchFamily="34" charset="0"/>
                <a:cs typeface="Arial" panose="020B0604020202020204" pitchFamily="34" charset="0"/>
              </a:rPr>
              <a:t>Timely Treatment Can Arrest The Disease Progression And Prevent Death</a:t>
            </a:r>
          </a:p>
        </p:txBody>
      </p:sp>
      <p:pic>
        <p:nvPicPr>
          <p:cNvPr id="60418" name="Picture 2" descr="http://www.checkforhepc.com/sites/checkforhepc/files/page_images/chart-l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599381"/>
            <a:ext cx="6600460" cy="4944731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021728" y="3105080"/>
            <a:ext cx="981933" cy="323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extBox 5"/>
          <p:cNvSpPr txBox="1"/>
          <p:nvPr/>
        </p:nvSpPr>
        <p:spPr>
          <a:xfrm>
            <a:off x="704480" y="2716616"/>
            <a:ext cx="245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50% F3 in 10 years</a:t>
            </a:r>
            <a:endParaRPr lang="ms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45906" y="3105081"/>
            <a:ext cx="1145588" cy="323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3665407" y="2704970"/>
            <a:ext cx="245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28% in 10 years </a:t>
            </a:r>
            <a:endParaRPr lang="ms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CAC40C-5845-4352-B4E1-E2BEE2A0DB8D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Infection - Natural History-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79D165-39BA-4982-BEB7-F5C8A745E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8A3A9-A47A-4D2E-8404-716425EB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1537" y="6339776"/>
            <a:ext cx="2743200" cy="365125"/>
          </a:xfrm>
        </p:spPr>
        <p:txBody>
          <a:bodyPr/>
          <a:lstStyle/>
          <a:p>
            <a:pPr algn="ctr"/>
            <a:fld id="{8A25EA11-8BF0-462B-8502-CDFDCA04B1BC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54CE4E-D4D5-4E31-995B-625898E37C49}"/>
              </a:ext>
            </a:extLst>
          </p:cNvPr>
          <p:cNvGrpSpPr/>
          <p:nvPr/>
        </p:nvGrpSpPr>
        <p:grpSpPr>
          <a:xfrm>
            <a:off x="1121302" y="1508787"/>
            <a:ext cx="9845035" cy="4877253"/>
            <a:chOff x="0" y="1203598"/>
            <a:chExt cx="7383777" cy="36579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A3898E-8DF7-4383-A227-B17411140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239" r="19162"/>
            <a:stretch/>
          </p:blipFill>
          <p:spPr>
            <a:xfrm>
              <a:off x="0" y="1203598"/>
              <a:ext cx="3434758" cy="32921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04BE62-FFBF-4DE4-9C91-57A07AE26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73" r="21258"/>
            <a:stretch/>
          </p:blipFill>
          <p:spPr>
            <a:xfrm rot="3619838">
              <a:off x="4937091" y="1752286"/>
              <a:ext cx="2131431" cy="2194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E601E0-2C3C-485C-9B2D-50EFD73B3BFC}"/>
                </a:ext>
              </a:extLst>
            </p:cNvPr>
            <p:cNvSpPr/>
            <p:nvPr/>
          </p:nvSpPr>
          <p:spPr>
            <a:xfrm>
              <a:off x="2088232" y="2534626"/>
              <a:ext cx="1224136" cy="630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67" b="1" dirty="0">
                  <a:solidFill>
                    <a:schemeClr val="bg1"/>
                  </a:solidFill>
                </a:rPr>
                <a:t>Chronic</a:t>
              </a:r>
            </a:p>
            <a:p>
              <a:pPr algn="r"/>
              <a:r>
                <a:rPr lang="en-US" sz="2667" b="1" dirty="0">
                  <a:solidFill>
                    <a:schemeClr val="bg1"/>
                  </a:solidFill>
                </a:rPr>
                <a:t>HCV</a:t>
              </a:r>
            </a:p>
          </p:txBody>
        </p:sp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66E302C9-7ABF-4974-9D40-81C808BF3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392" y="2362042"/>
              <a:ext cx="1287619" cy="9752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B2A290-1BDF-4D71-85FD-05CEB2B5A693}"/>
                </a:ext>
              </a:extLst>
            </p:cNvPr>
            <p:cNvSpPr txBox="1"/>
            <p:nvPr/>
          </p:nvSpPr>
          <p:spPr>
            <a:xfrm>
              <a:off x="244745" y="4299942"/>
              <a:ext cx="2945268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33" b="1" dirty="0">
                  <a:solidFill>
                    <a:srgbClr val="FF0000"/>
                  </a:solidFill>
                  <a:latin typeface="Berlin Sans FB Demi" panose="020E0802020502020306" pitchFamily="34" charset="0"/>
                  <a:cs typeface="Arial" pitchFamily="34" charset="0"/>
                </a:rPr>
                <a:t>World population </a:t>
              </a:r>
              <a:br>
                <a:rPr lang="en-US" altLang="ko-KR" sz="2133" b="1" dirty="0">
                  <a:solidFill>
                    <a:srgbClr val="FF0000"/>
                  </a:solidFill>
                  <a:latin typeface="Berlin Sans FB Demi" panose="020E0802020502020306" pitchFamily="34" charset="0"/>
                  <a:cs typeface="Arial" pitchFamily="34" charset="0"/>
                </a:rPr>
              </a:br>
              <a:r>
                <a:rPr lang="en-US" altLang="ko-KR" sz="2133" b="1" dirty="0">
                  <a:solidFill>
                    <a:srgbClr val="FF0000"/>
                  </a:solidFill>
                  <a:latin typeface="Berlin Sans FB Demi" panose="020E0802020502020306" pitchFamily="34" charset="0"/>
                  <a:cs typeface="Arial" pitchFamily="34" charset="0"/>
                </a:rPr>
                <a:t>6.7 billion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048E03-98AC-45FD-A52C-6558B5A385C1}"/>
                </a:ext>
              </a:extLst>
            </p:cNvPr>
            <p:cNvSpPr txBox="1"/>
            <p:nvPr/>
          </p:nvSpPr>
          <p:spPr>
            <a:xfrm>
              <a:off x="4696647" y="3802851"/>
              <a:ext cx="2687130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33" b="1" dirty="0">
                  <a:solidFill>
                    <a:srgbClr val="FF0000"/>
                  </a:solidFill>
                  <a:latin typeface="Berlin Sans FB Demi" panose="020E0802020502020306" pitchFamily="34" charset="0"/>
                  <a:cs typeface="Arial" pitchFamily="34" charset="0"/>
                </a:rPr>
                <a:t>&lt;15% of those infected with Hepatitis C are diagnosed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5720" y="6531272"/>
            <a:ext cx="3927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Source : Wei L et al. Gastroenterology 2014;146:1145–1150.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5310" y="15175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Majority of individuals living with Hepatitis C  are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AWARE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they are infected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0C4E53-477E-4A32-888B-E6C60AAE4AAC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Burden of Undiagnosed &amp; Untreated Individuals with HCV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02E6CE-3C97-482A-B21E-52AC7AE5D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69BAF-0B73-44B9-81D5-C1ECEC30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1537" y="6339776"/>
            <a:ext cx="2743200" cy="365125"/>
          </a:xfrm>
        </p:spPr>
        <p:txBody>
          <a:bodyPr/>
          <a:lstStyle/>
          <a:p>
            <a:pPr algn="ctr"/>
            <a:fld id="{8A25EA11-8BF0-462B-8502-CDFDCA04B1BC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A8D4188-DD59-4556-8E03-B23282F2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20E29F-3741-425A-B80D-128C63BFAA7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011048" y="5347856"/>
            <a:ext cx="3186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">
            <a:extLst>
              <a:ext uri="{FF2B5EF4-FFF2-40B4-BE49-F238E27FC236}">
                <a16:creationId xmlns:a16="http://schemas.microsoft.com/office/drawing/2014/main" id="{F740CA24-F843-4C79-8F3E-333B1B0F20EA}"/>
              </a:ext>
            </a:extLst>
          </p:cNvPr>
          <p:cNvGrpSpPr>
            <a:grpSpLocks/>
          </p:cNvGrpSpPr>
          <p:nvPr/>
        </p:nvGrpSpPr>
        <p:grpSpPr bwMode="auto">
          <a:xfrm>
            <a:off x="1189973" y="2413935"/>
            <a:ext cx="9745554" cy="3854844"/>
            <a:chOff x="1684338" y="1531126"/>
            <a:chExt cx="7770812" cy="4366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A32E00-D485-45EE-A7F9-AA2A1DA2A3D3}"/>
                </a:ext>
              </a:extLst>
            </p:cNvPr>
            <p:cNvSpPr/>
            <p:nvPr/>
          </p:nvSpPr>
          <p:spPr>
            <a:xfrm>
              <a:off x="1890299" y="1789840"/>
              <a:ext cx="790925" cy="328790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79F63C-C1AE-40B5-A00E-5977737D4A87}"/>
                </a:ext>
              </a:extLst>
            </p:cNvPr>
            <p:cNvSpPr/>
            <p:nvPr/>
          </p:nvSpPr>
          <p:spPr>
            <a:xfrm>
              <a:off x="2988477" y="3447078"/>
              <a:ext cx="791769" cy="16407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0AEFF9-E267-4E3F-9EEA-C6C79EB7FAF7}"/>
                </a:ext>
              </a:extLst>
            </p:cNvPr>
            <p:cNvSpPr/>
            <p:nvPr/>
          </p:nvSpPr>
          <p:spPr>
            <a:xfrm>
              <a:off x="4084123" y="3668043"/>
              <a:ext cx="790080" cy="141550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D1FD0D-6453-4ED8-92C6-991BE06B49DF}"/>
                </a:ext>
              </a:extLst>
            </p:cNvPr>
            <p:cNvSpPr/>
            <p:nvPr/>
          </p:nvSpPr>
          <p:spPr>
            <a:xfrm>
              <a:off x="5160354" y="4182802"/>
              <a:ext cx="790925" cy="89670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C3AC27-8032-4761-842A-E83F22D3EBEB}"/>
                </a:ext>
              </a:extLst>
            </p:cNvPr>
            <p:cNvSpPr/>
            <p:nvPr/>
          </p:nvSpPr>
          <p:spPr>
            <a:xfrm>
              <a:off x="6241650" y="4527606"/>
              <a:ext cx="790924" cy="5518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4FB009-65A6-4569-A458-6D42ABA658BB}"/>
                </a:ext>
              </a:extLst>
            </p:cNvPr>
            <p:cNvSpPr/>
            <p:nvPr/>
          </p:nvSpPr>
          <p:spPr>
            <a:xfrm>
              <a:off x="7333919" y="4565713"/>
              <a:ext cx="791769" cy="51453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63447C-D12C-416D-BFC2-434C847DF0E9}"/>
                </a:ext>
              </a:extLst>
            </p:cNvPr>
            <p:cNvSpPr/>
            <p:nvPr/>
          </p:nvSpPr>
          <p:spPr>
            <a:xfrm>
              <a:off x="8430409" y="4783807"/>
              <a:ext cx="791769" cy="2956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1791">
                <a:defRPr/>
              </a:pPr>
              <a:endParaRPr lang="en-US" sz="1467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49E3E7A0-6C6F-46EF-A6AE-D3993E77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740" y="5149850"/>
              <a:ext cx="683507" cy="74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Chronic HCV </a:t>
              </a:r>
              <a:b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</a:b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Infected</a:t>
              </a:r>
            </a:p>
          </p:txBody>
        </p:sp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4223AFC7-7F81-45DA-9AAB-CB1999FC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873" y="5149850"/>
              <a:ext cx="911342" cy="74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Diagnosed and </a:t>
              </a:r>
              <a:b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</a:b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Aware</a:t>
              </a:r>
            </a:p>
          </p:txBody>
        </p:sp>
        <p:sp>
          <p:nvSpPr>
            <p:cNvPr id="17" name="Rectangle 36">
              <a:extLst>
                <a:ext uri="{FF2B5EF4-FFF2-40B4-BE49-F238E27FC236}">
                  <a16:creationId xmlns:a16="http://schemas.microsoft.com/office/drawing/2014/main" id="{2D29CB62-7C33-402F-82E8-AF6211923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943" y="5149850"/>
              <a:ext cx="673600" cy="74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Access</a:t>
              </a:r>
              <a:r>
                <a:rPr lang="en-US" sz="1400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to </a:t>
              </a:r>
              <a:b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</a:b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Care</a:t>
              </a:r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CC802796-0508-4079-AAFE-14FBAD677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797" y="5149850"/>
              <a:ext cx="891530" cy="49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HCV </a:t>
              </a:r>
              <a:b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</a:b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Confirmation</a:t>
              </a:r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386B19B1-2C49-4B3A-A799-AF5104D2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224" y="5149850"/>
              <a:ext cx="594353" cy="32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Liver Disease </a:t>
              </a:r>
            </a:p>
            <a:p>
              <a:pPr algn="ctr" defTabSz="1208587"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assessment</a:t>
              </a: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FC1D902F-4F08-4163-B828-F6F267C9A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511" y="5149850"/>
              <a:ext cx="970776" cy="74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Prescribed HCV</a:t>
              </a:r>
              <a:b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</a:b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Treatment</a:t>
              </a:r>
            </a:p>
          </p:txBody>
        </p:sp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id="{E96CA58C-E3D1-4E78-B6E2-844491C8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3538" y="5130088"/>
              <a:ext cx="792472" cy="49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Achieved</a:t>
              </a:r>
              <a:b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</a:b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SVR</a:t>
              </a:r>
            </a:p>
          </p:txBody>
        </p:sp>
        <p:cxnSp>
          <p:nvCxnSpPr>
            <p:cNvPr id="26" name="Straight Connector 51">
              <a:extLst>
                <a:ext uri="{FF2B5EF4-FFF2-40B4-BE49-F238E27FC236}">
                  <a16:creationId xmlns:a16="http://schemas.microsoft.com/office/drawing/2014/main" id="{40B03909-44ED-4B2A-96C0-3BD870D451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8158956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2">
              <a:extLst>
                <a:ext uri="{FF2B5EF4-FFF2-40B4-BE49-F238E27FC236}">
                  <a16:creationId xmlns:a16="http://schemas.microsoft.com/office/drawing/2014/main" id="{5E47D9C9-3263-4756-811E-9F904A205D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7071519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3">
              <a:extLst>
                <a:ext uri="{FF2B5EF4-FFF2-40B4-BE49-F238E27FC236}">
                  <a16:creationId xmlns:a16="http://schemas.microsoft.com/office/drawing/2014/main" id="{453B7FA1-1226-421B-976B-8CC738E02E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5966619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>
              <a:extLst>
                <a:ext uri="{FF2B5EF4-FFF2-40B4-BE49-F238E27FC236}">
                  <a16:creationId xmlns:a16="http://schemas.microsoft.com/office/drawing/2014/main" id="{03E46D07-98A2-41E8-B17B-E5D9A0C41A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4877594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>
              <a:extLst>
                <a:ext uri="{FF2B5EF4-FFF2-40B4-BE49-F238E27FC236}">
                  <a16:creationId xmlns:a16="http://schemas.microsoft.com/office/drawing/2014/main" id="{63E50DD7-EEA5-4808-86D8-1E16B9BE9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3828256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6">
              <a:extLst>
                <a:ext uri="{FF2B5EF4-FFF2-40B4-BE49-F238E27FC236}">
                  <a16:creationId xmlns:a16="http://schemas.microsoft.com/office/drawing/2014/main" id="{66779737-0D08-4126-952D-4083C6FBD5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2740819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51">
              <a:extLst>
                <a:ext uri="{FF2B5EF4-FFF2-40B4-BE49-F238E27FC236}">
                  <a16:creationId xmlns:a16="http://schemas.microsoft.com/office/drawing/2014/main" id="{307459E9-A403-4D69-A819-D172FAC143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9409906" y="5122069"/>
              <a:ext cx="6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3B3AB448-1632-49AC-993E-5D87EB43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389" y="1531126"/>
              <a:ext cx="455695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endParaRPr lang="en-US" sz="140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C689ACBE-94E8-4A66-B766-D84A36B7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2997" y="4400073"/>
              <a:ext cx="257567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1208587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</a:pPr>
              <a:r>
                <a:rPr lang="en-US" sz="1400" dirty="0">
                  <a:solidFill>
                    <a:srgbClr val="FF0000"/>
                  </a:solidFill>
                  <a:ea typeface="MS PGothic" charset="0"/>
                  <a:cs typeface="MS PGothic" charset="0"/>
                </a:rPr>
                <a:t>9%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0D9F44-07B0-4C66-A1DD-E599755BDAE8}"/>
                </a:ext>
              </a:extLst>
            </p:cNvPr>
            <p:cNvCxnSpPr/>
            <p:nvPr/>
          </p:nvCxnSpPr>
          <p:spPr>
            <a:xfrm>
              <a:off x="1684338" y="5079505"/>
              <a:ext cx="77708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89D8D0-E76C-4A16-81B4-F43CC253899A}"/>
                </a:ext>
              </a:extLst>
            </p:cNvPr>
            <p:cNvCxnSpPr/>
            <p:nvPr/>
          </p:nvCxnSpPr>
          <p:spPr bwMode="auto">
            <a:xfrm>
              <a:off x="8705913" y="4696878"/>
              <a:ext cx="2540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79ED99-EA1F-40AF-A538-9E7584BBD995}"/>
              </a:ext>
            </a:extLst>
          </p:cNvPr>
          <p:cNvCxnSpPr>
            <a:cxnSpLocks/>
          </p:cNvCxnSpPr>
          <p:nvPr/>
        </p:nvCxnSpPr>
        <p:spPr bwMode="auto">
          <a:xfrm>
            <a:off x="2688066" y="1778924"/>
            <a:ext cx="0" cy="232644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D6F6A9-FE28-4E86-BC8E-C0BFED6D6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405" y="1683751"/>
            <a:ext cx="8109996" cy="69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811" tIns="60448" rIns="120811" bIns="60448">
            <a:spAutoFit/>
          </a:bodyPr>
          <a:lstStyle>
            <a:lvl1pPr defTabSz="91281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67" b="0" dirty="0"/>
              <a:t>For Malaysia, this is the largest gap i.e. up to 90-95% individuals living with HCV are UNAWARE that they are infected</a:t>
            </a: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C8E9D77A-831C-4CBB-B693-23CB12BD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27" y="4119444"/>
            <a:ext cx="241786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67" dirty="0">
                <a:solidFill>
                  <a:srgbClr val="F6A108"/>
                </a:solidFill>
              </a:rPr>
              <a:t>DAAs only help     once you get here </a:t>
            </a:r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E1790B73-F86D-4AC3-A739-0AA9E2BB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795" y="4946695"/>
            <a:ext cx="1448340" cy="12496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867" dirty="0">
              <a:solidFill>
                <a:srgbClr val="CDCDCF"/>
              </a:solidFill>
              <a:cs typeface="Arial" pitchFamily="34" charset="0"/>
            </a:endParaRPr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83B46FD6-0DCE-461B-93BF-8C61F3BD0C2B}"/>
              </a:ext>
            </a:extLst>
          </p:cNvPr>
          <p:cNvGrpSpPr>
            <a:grpSpLocks/>
          </p:cNvGrpSpPr>
          <p:nvPr/>
        </p:nvGrpSpPr>
        <p:grpSpPr bwMode="auto">
          <a:xfrm>
            <a:off x="3514679" y="2567750"/>
            <a:ext cx="5612323" cy="748795"/>
            <a:chOff x="3040286" y="1567467"/>
            <a:chExt cx="3155292" cy="561806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7F020D0-2F18-4301-8E2E-F9047CC4334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040286" y="1848370"/>
              <a:ext cx="770135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id="{601013A8-07D9-439D-9B76-B1300522E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398" y="1567467"/>
              <a:ext cx="2363180" cy="5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133" b="0" dirty="0">
                  <a:solidFill>
                    <a:srgbClr val="000000"/>
                  </a:solidFill>
                </a:rPr>
                <a:t>Left side of the cascade equally/more important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82154D63-6810-42FA-BBB9-D0A0D0B3F9DA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Along the HCV Care Continuum</a:t>
            </a: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C22E81C6-C0C6-4E9D-B064-77B78A20DE6E}"/>
              </a:ext>
            </a:extLst>
          </p:cNvPr>
          <p:cNvSpPr txBox="1">
            <a:spLocks/>
          </p:cNvSpPr>
          <p:nvPr/>
        </p:nvSpPr>
        <p:spPr>
          <a:xfrm>
            <a:off x="4673683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8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C8F16A-CF23-4A6C-BCB0-45932305E2D8}"/>
              </a:ext>
            </a:extLst>
          </p:cNvPr>
          <p:cNvSpPr txBox="1"/>
          <p:nvPr/>
        </p:nvSpPr>
        <p:spPr>
          <a:xfrm>
            <a:off x="39652" y="1610264"/>
            <a:ext cx="6916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Most nations fail to identify a large proportion of patients with chronic HCV infection</a:t>
            </a:r>
            <a: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49250">
              <a:buFont typeface="Courier New" panose="02070309020205020404" pitchFamily="49" charset="0"/>
              <a:buChar char="o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As few as 15-25% of patients are diagnosed</a:t>
            </a:r>
          </a:p>
          <a:p>
            <a:pPr marL="714375" lvl="1" indent="-349250">
              <a:buFont typeface="Courier New" panose="02070309020205020404" pitchFamily="49" charset="0"/>
              <a:buChar char="o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? Asian patients  detected - lesser still</a:t>
            </a:r>
          </a:p>
          <a:p>
            <a:pPr marL="714375" lvl="1" indent="-349250">
              <a:buFont typeface="Courier New" panose="02070309020205020404" pitchFamily="49" charset="0"/>
              <a:buChar char="o"/>
            </a:pPr>
            <a:r>
              <a:rPr lang="en-US" altLang="ko-KR" sz="2400" u="sng" dirty="0">
                <a:latin typeface="Arial" panose="020B0604020202020204" pitchFamily="34" charset="0"/>
                <a:cs typeface="Arial" panose="020B0604020202020204" pitchFamily="34" charset="0"/>
              </a:rPr>
              <a:t>HCV screening program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Survey of 4000 primary care physicians</a:t>
            </a:r>
            <a: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4375" lvl="1" indent="-349250">
              <a:buFont typeface="Courier New" panose="02070309020205020404" pitchFamily="49" charset="0"/>
              <a:buChar char="o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Only 59% of 1412 respondents asked patients about  HCV risk factors</a:t>
            </a:r>
          </a:p>
          <a:p>
            <a:pPr marL="990575" lvl="1" indent="-38099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buFont typeface="Arial" panose="020B0604020202020204" pitchFamily="34" charset="0"/>
              <a:buChar char="•"/>
            </a:pPr>
            <a:r>
              <a:rPr lang="en-US" altLang="ko-KR" sz="2400" u="sng" dirty="0">
                <a:latin typeface="Arial" panose="020B0604020202020204" pitchFamily="34" charset="0"/>
                <a:cs typeface="Arial" panose="020B0604020202020204" pitchFamily="34" charset="0"/>
              </a:rPr>
              <a:t>Primary care physicians play an important role in HCV screening &amp; provide linkage of care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1EED2-925D-4EF7-A74F-5DDFACAEFBA2}"/>
              </a:ext>
            </a:extLst>
          </p:cNvPr>
          <p:cNvSpPr/>
          <p:nvPr/>
        </p:nvSpPr>
        <p:spPr>
          <a:xfrm>
            <a:off x="6995533" y="2003235"/>
            <a:ext cx="5039883" cy="340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445015-577E-49EE-813A-A03764478A66}"/>
              </a:ext>
            </a:extLst>
          </p:cNvPr>
          <p:cNvGrpSpPr/>
          <p:nvPr/>
        </p:nvGrpSpPr>
        <p:grpSpPr>
          <a:xfrm>
            <a:off x="7017920" y="2122227"/>
            <a:ext cx="4995110" cy="3315420"/>
            <a:chOff x="5364086" y="801154"/>
            <a:chExt cx="3779914" cy="2486565"/>
          </a:xfrm>
        </p:grpSpPr>
        <p:graphicFrame>
          <p:nvGraphicFramePr>
            <p:cNvPr id="21" name="Chart 5">
              <a:extLst>
                <a:ext uri="{FF2B5EF4-FFF2-40B4-BE49-F238E27FC236}">
                  <a16:creationId xmlns:a16="http://schemas.microsoft.com/office/drawing/2014/main" id="{4747114B-A85F-4037-823F-73F1EFF45B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6825860"/>
                </p:ext>
              </p:extLst>
            </p:nvPr>
          </p:nvGraphicFramePr>
          <p:xfrm>
            <a:off x="5384117" y="801154"/>
            <a:ext cx="3730142" cy="20470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4" imgW="6431280" imgH="3529330" progId="Excel.Chart.8">
                    <p:embed/>
                  </p:oleObj>
                </mc:Choice>
                <mc:Fallback>
                  <p:oleObj r:id="rId4" imgW="6431280" imgH="352933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4117" y="801154"/>
                          <a:ext cx="3730142" cy="20470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746E1E-3EBE-4F20-A174-98969ED66EEC}"/>
                </a:ext>
              </a:extLst>
            </p:cNvPr>
            <p:cNvSpPr txBox="1"/>
            <p:nvPr/>
          </p:nvSpPr>
          <p:spPr>
            <a:xfrm>
              <a:off x="5364086" y="2787774"/>
              <a:ext cx="3779914" cy="49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33" b="1" dirty="0">
                  <a:solidFill>
                    <a:schemeClr val="bg1">
                      <a:lumMod val="50000"/>
                    </a:schemeClr>
                  </a:solidFill>
                  <a:latin typeface="Berlin Sans FB Demi" panose="020E0802020502020306" pitchFamily="34" charset="0"/>
                  <a:cs typeface="Arial" pitchFamily="34" charset="0"/>
                </a:rPr>
                <a:t>http://www.thewellingtonliverunit.com/treatments-hepatitis-c.asp; Schlosser et al. EASL 2009; Vermehren et al. DGVS 2010; </a:t>
              </a:r>
              <a:br>
                <a:rPr lang="en-US" altLang="ko-KR" sz="933" b="1" dirty="0">
                  <a:solidFill>
                    <a:schemeClr val="bg1">
                      <a:lumMod val="50000"/>
                    </a:schemeClr>
                  </a:solidFill>
                  <a:latin typeface="Berlin Sans FB Demi" panose="020E0802020502020306" pitchFamily="34" charset="0"/>
                  <a:cs typeface="Arial" pitchFamily="34" charset="0"/>
                </a:rPr>
              </a:br>
              <a:r>
                <a:rPr lang="en-US" altLang="ko-KR" sz="933" b="1" dirty="0">
                  <a:solidFill>
                    <a:schemeClr val="bg1">
                      <a:lumMod val="50000"/>
                    </a:schemeClr>
                  </a:solidFill>
                  <a:latin typeface="Berlin Sans FB Demi" panose="020E0802020502020306" pitchFamily="34" charset="0"/>
                  <a:cs typeface="Arial" pitchFamily="34" charset="0"/>
                </a:rPr>
                <a:t>Gane. New Zealand Doctor. 2007; http://www.hepatitiscmsg.org/hep-c-facts--stats.html.</a:t>
              </a:r>
            </a:p>
            <a:p>
              <a:endParaRPr lang="en-US" altLang="ko-KR" sz="933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E53349-3B81-4FA9-B655-4D5AE54D355D}"/>
              </a:ext>
            </a:extLst>
          </p:cNvPr>
          <p:cNvSpPr txBox="1"/>
          <p:nvPr/>
        </p:nvSpPr>
        <p:spPr>
          <a:xfrm>
            <a:off x="99750" y="6337253"/>
            <a:ext cx="5039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1. Kim WR. Hepatology. 2002;36:S30-S34. </a:t>
            </a:r>
            <a:br>
              <a:rPr lang="en-US" altLang="ko-KR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2. Shehab TM, et al. J Viral Hepat. 2001;8:377-383.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796C4D-15EB-48FC-AA97-98F12C804AF8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number of HCV patients are UNDIAGNOSED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27848-CCD2-4B60-8573-9F19AA78E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9D80A03-250D-4F38-87CB-8AC1E17A0F35}"/>
              </a:ext>
            </a:extLst>
          </p:cNvPr>
          <p:cNvSpPr txBox="1">
            <a:spLocks/>
          </p:cNvSpPr>
          <p:nvPr/>
        </p:nvSpPr>
        <p:spPr>
          <a:xfrm>
            <a:off x="4724400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315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6042FF-9A03-42C0-BD38-758769AE22CB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E28DD-900B-4956-A6FA-CBD53737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90FCD-EE24-45F0-A175-4247A360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614891"/>
            <a:ext cx="11497143" cy="19717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90ACC75-7C8F-43AE-A38B-CCA64870FFE6}"/>
              </a:ext>
            </a:extLst>
          </p:cNvPr>
          <p:cNvSpPr txBox="1">
            <a:spLocks/>
          </p:cNvSpPr>
          <p:nvPr/>
        </p:nvSpPr>
        <p:spPr>
          <a:xfrm>
            <a:off x="4724400" y="63397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25EA11-8BF0-462B-8502-CDFDCA04B1BC}" type="slidenum">
              <a:rPr lang="en-MY" sz="14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1534</Words>
  <Application>Microsoft Office PowerPoint</Application>
  <PresentationFormat>Widescreen</PresentationFormat>
  <Paragraphs>191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Berlin Sans FB Demi</vt:lpstr>
      <vt:lpstr>Brush Script MT</vt:lpstr>
      <vt:lpstr>Calibri</vt:lpstr>
      <vt:lpstr>Calibri Light</vt:lpstr>
      <vt:lpstr>Courier New</vt:lpstr>
      <vt:lpstr>Rockwell Condensed</vt:lpstr>
      <vt:lpstr>Wingdings</vt:lpstr>
      <vt:lpstr>Office Theme</vt:lpstr>
      <vt:lpstr>Microsoft Excel Chart</vt:lpstr>
      <vt:lpstr>TRAINING OF CORE TRAINERS</vt:lpstr>
      <vt:lpstr>Learning Objectives</vt:lpstr>
      <vt:lpstr>Background</vt:lpstr>
      <vt:lpstr>PowerPoint Presentation</vt:lpstr>
      <vt:lpstr>Timely Treatment Can Arrest The Disease Progression And Prevent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MODULE CPG MANAGEMENT OF CHRONIC HEPATITIS C</dc:title>
  <dc:creator>DR. RUZIATON</dc:creator>
  <cp:lastModifiedBy>Siti Aishah Fadzilah</cp:lastModifiedBy>
  <cp:revision>85</cp:revision>
  <dcterms:created xsi:type="dcterms:W3CDTF">2020-05-02T00:19:34Z</dcterms:created>
  <dcterms:modified xsi:type="dcterms:W3CDTF">2021-11-10T07:42:14Z</dcterms:modified>
</cp:coreProperties>
</file>