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0" r:id="rId6"/>
    <p:sldId id="291" r:id="rId7"/>
    <p:sldId id="288" r:id="rId8"/>
    <p:sldId id="261" r:id="rId9"/>
    <p:sldId id="259" r:id="rId10"/>
    <p:sldId id="290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7B81D-4B6C-4863-BBEE-AA405B80EDDD}" v="132" dt="2021-11-02T05:09:16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5CDA-950D-4EAB-8B8B-F88A2B30B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3C2B8-817A-4506-B071-335B77448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F2CC-C99E-458D-92C0-571105AC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3A0AE-5AAC-4B38-8CB9-6E1846A8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9997-7322-4C4A-8791-28673C82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834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5ABD-C106-431F-B977-B561EC6C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373B3-76E8-484F-869D-1C17A99D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CCF8-F605-4BC5-ADF8-45D98959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44FF-3F6E-4B5E-AFF1-FC2AC511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EE3EC-7162-4124-9050-813B046C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095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AE6E2-4635-4430-B5FC-16DF48A1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911B8-5D62-4AB8-A3C5-6E422EEB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34FC-E457-4EDD-BB1D-01F6A5E4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296-84D7-48F4-A92A-F3BB3065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F095E-C374-4796-966C-88166C18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8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82A6-D143-4AED-B043-F214B0E0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F887-770F-4542-93A6-EAA21E733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15B9D-8B91-43A8-A7C1-0595B795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88282-19E7-467F-8ABD-EE41D383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AD8EB-7EA5-40F5-B81C-860AA241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606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160A-7182-415A-80A8-5BEBFE93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ECE8-66BA-461A-A175-D27D9DBD6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D992A-EDC2-411A-9100-B8D9B74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9A79-10DE-4275-9F85-0BA8863E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D228-974C-44C0-9C11-AC3EA620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335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989C-8F66-4F04-A024-2C263D6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7CEF-5030-4E9D-8B4D-5AF63CFD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54F6C-5016-4CB9-82D9-549AA5277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CE097-B898-417D-8AE5-6D7D5FCF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81CA4-3002-42D5-8230-E1678640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0B1F-B415-4D0C-AD5A-0378B271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98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BD2-AEB2-4A16-80F0-45C2D43F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66423-BF9C-4A4F-AD27-F9F43E82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37833-D3B1-43E7-8475-8A66D62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43FC9-F379-479A-BCFC-AF0E9241B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6D15A-A789-4B7B-8B0E-F43D88E82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37CB4-06C5-48F2-93CC-D0D52DEC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7FBD5-DFD2-4051-ADC6-BF83700D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716D3-A96F-4083-9CAE-347C117C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605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C2C4-8BF7-40EA-B84A-81F3A2BF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8EFA4-ADCF-420C-BBFF-20AB069D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9F935-0746-4A47-BF67-CB0D639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DBAC5-F8CA-46D0-AA5E-968EF196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943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DF149-CE02-405B-8236-90E15141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34BA4-FF65-4EE1-B4C3-43261FD0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38665-B1BE-47B5-A3C2-22F9D880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482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0D6E-3906-407F-B549-BABAE49E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DD4F-06B6-43AB-8EF3-A0AE2548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31AEA-C0F3-4883-922A-308BF492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67F4-63C8-46B8-8BB3-337BC9F6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743CC-9474-414F-B809-49D627B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50F5D-4EEC-41BF-828B-CF68CD0D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825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6191-BE13-471B-B0B2-A943794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F9B8A-C88D-4A34-87AA-3F6863411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90802-A766-44CD-90A2-7EF744F5F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ABEBB-5B16-44EB-BD76-F9467C45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9CA40-2E44-439D-A837-E4BB7411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7935-E2E7-4258-9F27-9AA1333B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35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B8566-B6F9-47F4-8843-E2A2EBA6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284C1-DFB8-4DEB-A766-3FAF53624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4058-4E29-43F8-A2DB-31B8F3BE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DCBF4-EA0A-4BBE-9DF8-5BC98CDA3937}" type="datetimeFigureOut">
              <a:rPr lang="en-MY" smtClean="0"/>
              <a:pPr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BAE7-5960-4D1B-8F54-7DEB1AB7C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E95E-622A-494F-8283-1BFC45501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A945-61C3-42CF-A444-A66B41AC569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410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C0044-D2E0-4704-A8C9-464C27EE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5" y="814836"/>
            <a:ext cx="7115695" cy="878781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CORE TRAINERS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7764C-216B-4C34-8FD4-0108636E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08" y="309768"/>
            <a:ext cx="4057801" cy="625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F9F5A-68D0-4DD4-813D-F165BDAEAFAD}"/>
              </a:ext>
            </a:extLst>
          </p:cNvPr>
          <p:cNvSpPr txBox="1">
            <a:spLocks/>
          </p:cNvSpPr>
          <p:nvPr/>
        </p:nvSpPr>
        <p:spPr>
          <a:xfrm>
            <a:off x="382385" y="3291845"/>
            <a:ext cx="7113738" cy="30085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Farah Naz Saleem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Radiologist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17A4C5-C266-41B1-981E-7B4E19911AF5}"/>
              </a:ext>
            </a:extLst>
          </p:cNvPr>
          <p:cNvSpPr txBox="1">
            <a:spLocks/>
          </p:cNvSpPr>
          <p:nvPr/>
        </p:nvSpPr>
        <p:spPr>
          <a:xfrm>
            <a:off x="384342" y="1706426"/>
            <a:ext cx="7113738" cy="1301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CPG Management of Chronic Hepatitis C in Adults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DFB419-7E1D-4A32-9D34-0BE2B54B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70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630-E136-451C-B61A-F9CD0F36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1865251"/>
            <a:ext cx="11143282" cy="3388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Fibroscan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or TE </a:t>
            </a: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has better sensitivity &amp; specificity compared with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 ultrasound for diagnosis of liver fibrosis.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When TE is unavailable, USG can be used as an alternative. 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EC1F8-0E2F-4310-A775-DFAE1EA10843}"/>
              </a:ext>
            </a:extLst>
          </p:cNvPr>
          <p:cNvSpPr txBox="1">
            <a:spLocks/>
          </p:cNvSpPr>
          <p:nvPr/>
        </p:nvSpPr>
        <p:spPr>
          <a:xfrm>
            <a:off x="211832" y="352248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/>
                <a:cs typeface="Arial"/>
              </a:rPr>
              <a:t>Take Home Messages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C969B-A0C5-4F0C-A5FC-D6B8DAE7FB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1F090-164A-4F43-AFFA-9BE3DA0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D6926-DE8F-4DC3-BC57-9B2E7B96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62" y="2815936"/>
            <a:ext cx="10363200" cy="1226127"/>
          </a:xfrm>
        </p:spPr>
        <p:txBody>
          <a:bodyPr>
            <a:noAutofit/>
          </a:bodyPr>
          <a:lstStyle/>
          <a:p>
            <a:r>
              <a:rPr lang="en-MY" sz="7200" dirty="0">
                <a:latin typeface="Brush Script MT" panose="03060802040406070304" pitchFamily="66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50AE1-9657-44F7-A476-E269928F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885-627D-EE4A-93FC-44391DAAC2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5517-A90E-454D-B63D-64EEB227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64" y="2636955"/>
            <a:ext cx="11236271" cy="158409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MY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gain an understanding on different modalities in diagnosing liver cirrhosis</a:t>
            </a:r>
            <a:endParaRPr lang="en-GB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8F62C-1ECA-4579-92E7-C156DDF2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FF03D-46A3-442E-8435-1ECEDFFD8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3711-21C3-4539-9C87-5E27DA63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549831"/>
            <a:ext cx="11553825" cy="46842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Liver biopsy: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3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Gold standard to detect liver fibrosis and cirrhosis</a:t>
            </a:r>
          </a:p>
          <a:p>
            <a:pPr marL="357188" indent="-357188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	</a:t>
            </a:r>
          </a:p>
          <a:p>
            <a:pPr marL="712788" lvl="1" indent="-355600">
              <a:buFont typeface="Courier New" panose="02070309020205020404" pitchFamily="49" charset="0"/>
              <a:buChar char="o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</a:p>
          <a:p>
            <a:pPr marL="712788" lvl="1" indent="-355600">
              <a:buFont typeface="Courier New" panose="02070309020205020404" pitchFamily="49" charset="0"/>
              <a:buChar char="o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Discomfort</a:t>
            </a:r>
          </a:p>
          <a:p>
            <a:pPr marL="712788" lvl="1" indent="-355600">
              <a:buFont typeface="Courier New" panose="02070309020205020404" pitchFamily="49" charset="0"/>
              <a:buChar char="o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Associated morbidity and mortality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3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55C6CD-7565-47AF-9415-E0EDFF79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Standard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6F79A-4764-4FD9-BA66-FFD8D0F73A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7C0D-1B09-431B-A326-BCC000DD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28" y="1774448"/>
            <a:ext cx="11218218" cy="4099410"/>
          </a:xfrm>
        </p:spPr>
        <p:txBody>
          <a:bodyPr>
            <a:normAutofit/>
          </a:bodyPr>
          <a:lstStyle/>
          <a:p>
            <a:pPr marL="352425" indent="-352425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two small diagnostic studies, the comparison of conventional ultrasonography (USG) to liver biopsy showed a PPV of 78 - 80%.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22 - 23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sensitivity was moderate at 68.18%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Specificity was low at 14%.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60E091-C2A7-4BDC-BA9E-9CE5F4C9A01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 biopsy</a:t>
            </a:r>
            <a:endParaRPr lang="en-MY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85892-C349-432C-80E8-C3AC5E7E05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2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6259F5-207C-4D82-88AD-DDEB1DEEC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27" y="2768347"/>
            <a:ext cx="3434072" cy="2799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D16C93-051C-4564-8A1A-37327384A350}"/>
              </a:ext>
            </a:extLst>
          </p:cNvPr>
          <p:cNvSpPr/>
          <p:nvPr/>
        </p:nvSpPr>
        <p:spPr>
          <a:xfrm>
            <a:off x="361950" y="6339776"/>
            <a:ext cx="717571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2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 EMM et al. Gastroenterol Hepatol (N Y). 2018;14(6):367-73.</a:t>
            </a:r>
          </a:p>
          <a:p>
            <a:pPr marL="342900" indent="-342900">
              <a:buFont typeface="+mj-lt"/>
              <a:buAutoNum type="arabicPeriod" startAt="22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Kamal MM et al. Ann Pak Inst Med Sci. 2009;5(4):237-41.</a:t>
            </a:r>
          </a:p>
        </p:txBody>
      </p:sp>
    </p:spTree>
    <p:extLst>
      <p:ext uri="{BB962C8B-B14F-4D97-AF65-F5344CB8AC3E}">
        <p14:creationId xmlns:p14="http://schemas.microsoft.com/office/powerpoint/2010/main" val="349527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FC4B-E4B9-4D89-B996-9A2EC5C2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66" y="2709158"/>
            <a:ext cx="7175715" cy="201588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Commonly known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Fibroscan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 has better sensitivity &amp; specificity compared with USG or doppler USG.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247FDE-AD23-4647-BD01-820F9693010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/>
                <a:cs typeface="Arial"/>
              </a:rPr>
              <a:t>Transient Elastography (TE)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FD2A-463A-46E7-BA91-4B940C3D9C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29E367F-995B-4257-9E54-A6B02CFC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44" y="1719211"/>
            <a:ext cx="3394290" cy="37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7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FC4B-E4B9-4D89-B996-9A2EC5C2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719212"/>
            <a:ext cx="11158779" cy="3258088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AUC increases from stage F1 to F4 liver fibrosis for both TE and US. However, the results are higher in TE.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diagnostic accuracy is much better in TE compared with doppler USG in F2 to F4 liver fibrosis.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AUC for TE in F2, F3 and F4 is 0.89, 0.96 and 1.0 respectively.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247FDE-AD23-4647-BD01-820F9693010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/>
                <a:cs typeface="Arial"/>
              </a:rPr>
              <a:t>Transient Elastography (TE) -</a:t>
            </a:r>
            <a:r>
              <a:rPr lang="en-MY" sz="4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FD2A-463A-46E7-BA91-4B940C3D9C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324957-E177-49FE-8860-F85D2C19A6E3}"/>
              </a:ext>
            </a:extLst>
          </p:cNvPr>
          <p:cNvSpPr/>
          <p:nvPr/>
        </p:nvSpPr>
        <p:spPr>
          <a:xfrm>
            <a:off x="272335" y="6196184"/>
            <a:ext cx="7175715" cy="508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MY" sz="1200" dirty="0">
                <a:solidFill>
                  <a:schemeClr val="tx1"/>
                </a:solidFill>
                <a:cs typeface="Arial" panose="020B0604020202020204" pitchFamily="34" charset="0"/>
              </a:rPr>
              <a:t>24. </a:t>
            </a:r>
            <a:r>
              <a:rPr lang="en-US" sz="1200" dirty="0">
                <a:solidFill>
                  <a:schemeClr val="tx1"/>
                </a:solidFill>
              </a:rPr>
              <a:t>Wang JH et al. J </a:t>
            </a:r>
            <a:r>
              <a:rPr lang="en-US" sz="1200" dirty="0" err="1">
                <a:solidFill>
                  <a:schemeClr val="tx1"/>
                </a:solidFill>
              </a:rPr>
              <a:t>Gastroenterol</a:t>
            </a:r>
            <a:r>
              <a:rPr lang="en-US" sz="1200" dirty="0">
                <a:solidFill>
                  <a:schemeClr val="tx1"/>
                </a:solidFill>
              </a:rPr>
              <a:t>. 2009;44(5):439-46</a:t>
            </a:r>
            <a:r>
              <a:rPr lang="en-US" sz="1200" dirty="0"/>
              <a:t>.</a:t>
            </a:r>
            <a:endParaRPr lang="en-MY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/>
            <a:r>
              <a:rPr lang="en-MY" sz="1200" dirty="0">
                <a:solidFill>
                  <a:schemeClr val="tx1"/>
                </a:solidFill>
                <a:cs typeface="Arial" panose="020B0604020202020204" pitchFamily="34" charset="0"/>
              </a:rPr>
              <a:t>25. </a:t>
            </a:r>
            <a:r>
              <a:rPr lang="en-US" sz="1200" dirty="0" err="1">
                <a:solidFill>
                  <a:schemeClr val="tx1"/>
                </a:solidFill>
              </a:rPr>
              <a:t>Moustafa</a:t>
            </a:r>
            <a:r>
              <a:rPr lang="en-US" sz="1200" dirty="0">
                <a:solidFill>
                  <a:schemeClr val="tx1"/>
                </a:solidFill>
              </a:rPr>
              <a:t> EF et al. Arab J </a:t>
            </a:r>
            <a:r>
              <a:rPr lang="en-US" sz="1200" dirty="0" err="1">
                <a:solidFill>
                  <a:schemeClr val="tx1"/>
                </a:solidFill>
              </a:rPr>
              <a:t>Gastroenterol</a:t>
            </a:r>
            <a:r>
              <a:rPr lang="en-US" sz="1200" dirty="0">
                <a:solidFill>
                  <a:schemeClr val="tx1"/>
                </a:solidFill>
              </a:rPr>
              <a:t>. 2017;18(1):6-12.</a:t>
            </a:r>
          </a:p>
        </p:txBody>
      </p:sp>
    </p:spTree>
    <p:extLst>
      <p:ext uri="{BB962C8B-B14F-4D97-AF65-F5344CB8AC3E}">
        <p14:creationId xmlns:p14="http://schemas.microsoft.com/office/powerpoint/2010/main" val="418184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FC4B-E4B9-4D89-B996-9A2EC5C2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6" y="1580827"/>
            <a:ext cx="11127785" cy="4633993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diagnostic study, TE &amp; magnetic resonance elastography (MRE) had comparable accuracy in detecting all stages of liver fibrosis.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 TE examiners were not blinded on the clinical data of the patients.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None/>
            </a:pP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MRE is not available in Malaysia as of now.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once MRE is available, it can easily be incorporated into the MRI examination.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247FDE-AD23-4647-BD01-820F9693010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/>
                <a:cs typeface="Arial"/>
              </a:rPr>
              <a:t>TE vs Magnetic Resonance Elastography  (MRE)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FD2A-463A-46E7-BA91-4B940C3D9C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69572B-11A4-497A-89EB-A218E78DE668}"/>
              </a:ext>
            </a:extLst>
          </p:cNvPr>
          <p:cNvSpPr/>
          <p:nvPr/>
        </p:nvSpPr>
        <p:spPr>
          <a:xfrm>
            <a:off x="361950" y="6414521"/>
            <a:ext cx="7175715" cy="29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MY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MY" sz="12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Bohte</a:t>
            </a:r>
            <a:r>
              <a:rPr lang="en-US" sz="1200" dirty="0">
                <a:solidFill>
                  <a:schemeClr val="tx1"/>
                </a:solidFill>
              </a:rPr>
              <a:t> AE et al. </a:t>
            </a:r>
            <a:r>
              <a:rPr lang="en-US" sz="1200" dirty="0" err="1">
                <a:solidFill>
                  <a:schemeClr val="tx1"/>
                </a:solidFill>
              </a:rPr>
              <a:t>Eur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Radiol</a:t>
            </a:r>
            <a:r>
              <a:rPr lang="en-US" sz="1200" dirty="0">
                <a:solidFill>
                  <a:schemeClr val="tx1"/>
                </a:solidFill>
              </a:rPr>
              <a:t>. 2014;24(3):638-48.</a:t>
            </a:r>
          </a:p>
        </p:txBody>
      </p:sp>
    </p:spTree>
    <p:extLst>
      <p:ext uri="{BB962C8B-B14F-4D97-AF65-F5344CB8AC3E}">
        <p14:creationId xmlns:p14="http://schemas.microsoft.com/office/powerpoint/2010/main" val="295504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630-E136-451C-B61A-F9CD0F36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725769"/>
            <a:ext cx="11127783" cy="3644588"/>
          </a:xfrm>
        </p:spPr>
        <p:txBody>
          <a:bodyPr>
            <a:norm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availability in Malaysia.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USG more widely accessible and is an alternative when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fibroscan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not available.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USG also can be a baseline for HCC screening along with diagnosing fibrosis/ cirrhosis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MY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EC1F8-0E2F-4310-A775-DFAE1EA10843}"/>
              </a:ext>
            </a:extLst>
          </p:cNvPr>
          <p:cNvSpPr txBox="1">
            <a:spLocks/>
          </p:cNvSpPr>
          <p:nvPr/>
        </p:nvSpPr>
        <p:spPr>
          <a:xfrm>
            <a:off x="211832" y="352248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Fibroscan vs. Ultrasound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C969B-A0C5-4F0C-A5FC-D6B8DAE7FB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7A147C-7889-4E93-90C1-0AE210C0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BB181-C3BD-4AC1-B49D-B7D859F794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04062-3B42-4A76-8144-2E6877AE3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6" y="1822317"/>
            <a:ext cx="11176801" cy="34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8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417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Courier New</vt:lpstr>
      <vt:lpstr>Office Theme</vt:lpstr>
      <vt:lpstr>TRAINING OF CORE TRAINERS</vt:lpstr>
      <vt:lpstr>Learning Objective</vt:lpstr>
      <vt:lpstr>Gold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CPG Recommendation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Salmah Idris</dc:creator>
  <cp:lastModifiedBy>Siti Aishah Fadzilah</cp:lastModifiedBy>
  <cp:revision>120</cp:revision>
  <dcterms:created xsi:type="dcterms:W3CDTF">2021-02-12T06:58:53Z</dcterms:created>
  <dcterms:modified xsi:type="dcterms:W3CDTF">2021-11-10T08:13:55Z</dcterms:modified>
</cp:coreProperties>
</file>