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4" r:id="rId2"/>
    <p:sldId id="273" r:id="rId3"/>
    <p:sldId id="257" r:id="rId4"/>
    <p:sldId id="258" r:id="rId5"/>
    <p:sldId id="270" r:id="rId6"/>
    <p:sldId id="259" r:id="rId7"/>
    <p:sldId id="260" r:id="rId8"/>
    <p:sldId id="288" r:id="rId9"/>
    <p:sldId id="261" r:id="rId10"/>
    <p:sldId id="289" r:id="rId11"/>
    <p:sldId id="263" r:id="rId12"/>
    <p:sldId id="268" r:id="rId13"/>
    <p:sldId id="264" r:id="rId14"/>
    <p:sldId id="290" r:id="rId15"/>
    <p:sldId id="265" r:id="rId16"/>
    <p:sldId id="266" r:id="rId17"/>
    <p:sldId id="267" r:id="rId18"/>
    <p:sldId id="272" r:id="rId19"/>
    <p:sldId id="28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276857-F52A-4C27-A8BA-A92D0E9D3CE6}" type="datetimeFigureOut">
              <a:rPr lang="en-MY" smtClean="0"/>
              <a:t>10/11/2021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8A91B8-5661-48AF-A33C-3A6AFB5670B7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264531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55CDA-950D-4EAB-8B8B-F88A2B30B6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63C2B8-817A-4506-B071-335B774486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29F2CC-C99E-458D-92C0-571105AC1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5E70F-2E47-48B0-A13C-EDC6716499CF}" type="datetime1">
              <a:rPr lang="en-MY" smtClean="0"/>
              <a:t>10/11/2021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43A0AE-5AAC-4B38-8CB9-6E1846A88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69997-7322-4C4A-8791-28673C820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A945-61C3-42CF-A444-A66B41AC569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228348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F5ABD-C106-431F-B977-B561EC6C3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3373B3-76E8-484F-869D-1C17A99D38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43CCF8-F605-4BC5-ADF8-45D989590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0E635-702D-451A-879C-0D75D910C207}" type="datetime1">
              <a:rPr lang="en-MY" smtClean="0"/>
              <a:t>10/11/2021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C544FF-3F6E-4B5E-AFF1-FC2AC511E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FEE3EC-7162-4124-9050-813B046C3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A945-61C3-42CF-A444-A66B41AC569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720956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84AE6E2-4635-4430-B5FC-16DF48A1CD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6911B8-5D62-4AB8-A3C5-6E422EEB9F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2434FC-E457-4EDD-BB1D-01F6A5E44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8A493-FDF5-4039-B86D-1C80B6BABC40}" type="datetime1">
              <a:rPr lang="en-MY" smtClean="0"/>
              <a:t>10/11/2021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E0F296-84D7-48F4-A92A-F3BB3065E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CF095E-C374-4796-966C-88166C18C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A945-61C3-42CF-A444-A66B41AC569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178154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582A6-D143-4AED-B043-F214B0E03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DFF887-770F-4542-93A6-EAA21E7334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B15B9D-8B91-43A8-A7C1-0595B7950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D77D6-34FF-4F0C-8EF1-8E5FAB8DA688}" type="datetime1">
              <a:rPr lang="en-MY" smtClean="0"/>
              <a:t>10/11/2021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988282-19E7-467F-8ABD-EE41D3833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9AD8EB-7EA5-40F5-B81C-860AA241F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A945-61C3-42CF-A444-A66B41AC569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636066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C160A-7182-415A-80A8-5BEBFE93B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C2ECE8-66BA-461A-A175-D27D9DBD60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ED992A-EDC2-411A-9100-B8D9B7466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B12F0-20E2-4F96-BA24-0C8E009EEFA3}" type="datetime1">
              <a:rPr lang="en-MY" smtClean="0"/>
              <a:t>10/11/2021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FB9A79-10DE-4275-9F85-0BA8863EE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06D228-974C-44C0-9C11-AC3EA620B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A945-61C3-42CF-A444-A66B41AC569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513350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F989C-8F66-4F04-A024-2C263D671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EC7CEF-5030-4E9D-8B4D-5AF63CFD22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554F6C-5016-4CB9-82D9-549AA5277D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FCE097-B898-417D-8AE5-6D7D5FCFA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77333-DD76-4791-9F35-FFE05D9A91F8}" type="datetime1">
              <a:rPr lang="en-MY" smtClean="0"/>
              <a:t>10/11/2021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C81CA4-3002-42D5-8230-E16786406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A70B1F-B415-4D0C-AD5A-0378B2712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A945-61C3-42CF-A444-A66B41AC569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289834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B2BD2-AEB2-4A16-80F0-45C2D43FA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066423-BF9C-4A4F-AD27-F9F43E8211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737833-D3B1-43E7-8475-8A66D62398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E43FC9-F379-479A-BCFC-AF0E9241BD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96D15A-A789-4B7B-8B0E-F43D88E82F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837CB4-06C5-48F2-93CC-D0D52DEC6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879FE-ED73-4802-A733-7A7DEC5B2AD1}" type="datetime1">
              <a:rPr lang="en-MY" smtClean="0"/>
              <a:t>10/11/2021</a:t>
            </a:fld>
            <a:endParaRPr lang="en-MY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627FBD5-DFD2-4051-ADC6-BF83700DF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D716D3-A96F-4083-9CAE-347C117C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A945-61C3-42CF-A444-A66B41AC569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846052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6C2C4-8BF7-40EA-B84A-81F3A2BF0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38EFA4-ADCF-420C-BBFF-20AB069DD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C3501-6336-4427-AE77-DA43B2BF7E5D}" type="datetime1">
              <a:rPr lang="en-MY" smtClean="0"/>
              <a:t>10/11/2021</a:t>
            </a:fld>
            <a:endParaRPr lang="en-MY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E9F935-0746-4A47-BF67-CB0D63979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3DBAC5-F8CA-46D0-AA5E-968EF196B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A945-61C3-42CF-A444-A66B41AC569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199430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DDF149-CE02-405B-8236-90E15141E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7FAB3-4FD9-4692-9781-6B9E2923540E}" type="datetime1">
              <a:rPr lang="en-MY" smtClean="0"/>
              <a:t>10/11/2021</a:t>
            </a:fld>
            <a:endParaRPr lang="en-MY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D34BA4-FF65-4EE1-B4C3-43261FD07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538665-B1BE-47B5-A3C2-22F9D880F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A945-61C3-42CF-A444-A66B41AC569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214826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B0D6E-3906-407F-B549-BABAE49E4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51DD4F-06B6-43AB-8EF3-A0AE254830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231AEA-C0F3-4883-922A-308BF4924E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2867F4-63C8-46B8-8BB3-337BC9F61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9E0C7-0B69-42F4-8699-15E7BFE35042}" type="datetime1">
              <a:rPr lang="en-MY" smtClean="0"/>
              <a:t>10/11/2021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B743CC-9474-414F-B809-49D627B71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750F5D-4EEC-41BF-828B-CF68CD0D3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A945-61C3-42CF-A444-A66B41AC569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848253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36191-BE13-471B-B0B2-A9437945B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6F9B8A-C88D-4A34-87AA-3F6863411E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290802-A766-44CD-90A2-7EF744F5FB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9ABEBB-5B16-44EB-BD76-F9467C455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2A677-9708-4BD4-A453-751A8137D475}" type="datetime1">
              <a:rPr lang="en-MY" smtClean="0"/>
              <a:t>10/11/2021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99CA40-2E44-439D-A837-E4BB74113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F67935-E2E7-4258-9F27-9AA1333BE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A945-61C3-42CF-A444-A66B41AC569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843508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BB8566-B6F9-47F4-8843-E2A2EBA60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C284C1-DFB8-4DEB-A766-3FAF536241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754058-4E29-43F8-A2DB-31B8F3BE98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07910D-D613-44D1-8C6B-119D0BE7C6CB}" type="datetime1">
              <a:rPr lang="en-MY" smtClean="0"/>
              <a:t>10/11/2021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25BAE7-5960-4D1B-8F54-7DEB1AB7CD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3BE95E-622A-494F-8283-1BFC45501A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0A945-61C3-42CF-A444-A66B41AC569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074105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5DC0044-D2E0-4704-A8C9-464C27EE0B4C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351091" y="291588"/>
            <a:ext cx="11342145" cy="6345784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2385" y="814836"/>
            <a:ext cx="7115695" cy="878781"/>
          </a:xfrm>
          <a:solidFill>
            <a:schemeClr val="tx1"/>
          </a:solid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TRAINING OF CORE TRAINERS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27764C-216B-4C34-8FD4-0108636E30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3108" y="309768"/>
            <a:ext cx="4057801" cy="6256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4CF9F5A-68D0-4DD4-813D-F165BDAEAFAD}"/>
              </a:ext>
            </a:extLst>
          </p:cNvPr>
          <p:cNvSpPr txBox="1">
            <a:spLocks/>
          </p:cNvSpPr>
          <p:nvPr/>
        </p:nvSpPr>
        <p:spPr>
          <a:xfrm>
            <a:off x="382384" y="3216886"/>
            <a:ext cx="7113737" cy="3008565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INVESTIGATION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Dr.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Salmah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Idris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Consultant Medical Microbiologist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E17A4C5-C266-41B1-981E-7B4E19911AF5}"/>
              </a:ext>
            </a:extLst>
          </p:cNvPr>
          <p:cNvSpPr txBox="1">
            <a:spLocks/>
          </p:cNvSpPr>
          <p:nvPr/>
        </p:nvSpPr>
        <p:spPr>
          <a:xfrm>
            <a:off x="384342" y="1706426"/>
            <a:ext cx="7113738" cy="130114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CPG Management of Chronic Hepatitis C in Adults</a:t>
            </a:r>
          </a:p>
        </p:txBody>
      </p:sp>
    </p:spTree>
    <p:extLst>
      <p:ext uri="{BB962C8B-B14F-4D97-AF65-F5344CB8AC3E}">
        <p14:creationId xmlns:p14="http://schemas.microsoft.com/office/powerpoint/2010/main" val="38329955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0C67B-2252-4F6B-8496-1B56853F1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778" y="1487644"/>
            <a:ext cx="11492271" cy="71311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GB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HCV molecular </a:t>
            </a:r>
            <a:endParaRPr lang="en-MY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70F630-E136-451C-B61A-F9CD0F3609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950" y="2446761"/>
            <a:ext cx="11143282" cy="3063078"/>
          </a:xfrm>
        </p:spPr>
        <p:txBody>
          <a:bodyPr>
            <a:normAutofit/>
          </a:bodyPr>
          <a:lstStyle/>
          <a:p>
            <a:pPr marL="357188" indent="-357188" algn="just">
              <a:lnSpc>
                <a:spcPct val="100000"/>
              </a:lnSpc>
              <a:spcBef>
                <a:spcPts val="0"/>
              </a:spcBef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ea typeface="TradeGothicLTStd-Light"/>
                <a:cs typeface="Times New Roman" panose="02020603050405020304" pitchFamily="18" charset="0"/>
              </a:rPr>
              <a:t>Q</a:t>
            </a:r>
            <a:r>
              <a:rPr lang="en-GB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radeGothicLTStd-Light"/>
                <a:cs typeface="Times New Roman" panose="02020603050405020304" pitchFamily="18" charset="0"/>
              </a:rPr>
              <a:t>uantitative assays are a reproducible method to detect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ea typeface="TradeGothicLTStd-Light"/>
                <a:cs typeface="Times New Roman" panose="02020603050405020304" pitchFamily="18" charset="0"/>
              </a:rPr>
              <a:t>&amp;</a:t>
            </a:r>
            <a:r>
              <a:rPr lang="en-GB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radeGothicLTStd-Light"/>
                <a:cs typeface="Times New Roman" panose="02020603050405020304" pitchFamily="18" charset="0"/>
              </a:rPr>
              <a:t> quantify HCV RNA in plasma or serum.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GB" dirty="0">
              <a:solidFill>
                <a:srgbClr val="000000"/>
              </a:solidFill>
              <a:effectLst/>
              <a:latin typeface="Arial" panose="020B0604020202020204" pitchFamily="34" charset="0"/>
              <a:ea typeface="TradeGothicLTStd-Light"/>
              <a:cs typeface="Times New Roman" panose="02020603050405020304" pitchFamily="18" charset="0"/>
            </a:endParaRPr>
          </a:p>
          <a:p>
            <a:pPr marL="357188" indent="-357188" algn="just">
              <a:lnSpc>
                <a:spcPct val="100000"/>
              </a:lnSpc>
              <a:spcBef>
                <a:spcPts val="0"/>
              </a:spcBef>
            </a:pPr>
            <a:r>
              <a:rPr lang="en-GB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radeGothicLTStd-Light"/>
                <a:cs typeface="Times New Roman" panose="02020603050405020304" pitchFamily="18" charset="0"/>
              </a:rPr>
              <a:t>The “gold standard” assays for the diagnosis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ea typeface="TradeGothicLTStd-Light"/>
                <a:cs typeface="Times New Roman" panose="02020603050405020304" pitchFamily="18" charset="0"/>
              </a:rPr>
              <a:t>&amp;</a:t>
            </a:r>
            <a:r>
              <a:rPr lang="en-GB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radeGothicLTStd-Light"/>
                <a:cs typeface="Times New Roman" panose="02020603050405020304" pitchFamily="18" charset="0"/>
              </a:rPr>
              <a:t> monitoring of HCV, the high cost of these assays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ea typeface="TradeGothicLTStd-Light"/>
                <a:cs typeface="Times New Roman" panose="02020603050405020304" pitchFamily="18" charset="0"/>
              </a:rPr>
              <a:t>&amp;</a:t>
            </a:r>
            <a:r>
              <a:rPr lang="en-GB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radeGothicLTStd-Light"/>
                <a:cs typeface="Times New Roman" panose="02020603050405020304" pitchFamily="18" charset="0"/>
              </a:rPr>
              <a:t> laboratory requirements means that they are not readily available in resource-limited settings.</a:t>
            </a:r>
            <a:r>
              <a:rPr lang="en-GB" baseline="30000" dirty="0">
                <a:solidFill>
                  <a:srgbClr val="000000"/>
                </a:solidFill>
                <a:latin typeface="Arial" panose="020B0604020202020204" pitchFamily="34" charset="0"/>
                <a:ea typeface="TradeGothicLTStd-Light"/>
                <a:cs typeface="Times New Roman" panose="02020603050405020304" pitchFamily="18" charset="0"/>
              </a:rPr>
              <a:t>17</a:t>
            </a:r>
            <a:endParaRPr lang="en-MY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BFEC1F8-0E2F-4310-A775-DFAE1EA10843}"/>
              </a:ext>
            </a:extLst>
          </p:cNvPr>
          <p:cNvSpPr txBox="1">
            <a:spLocks/>
          </p:cNvSpPr>
          <p:nvPr/>
        </p:nvSpPr>
        <p:spPr>
          <a:xfrm>
            <a:off x="276225" y="365126"/>
            <a:ext cx="11553825" cy="1016000"/>
          </a:xfrm>
          <a:prstGeom prst="rect">
            <a:avLst/>
          </a:prstGeom>
          <a:solidFill>
            <a:srgbClr val="990033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MY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Confirmatory Test -</a:t>
            </a:r>
            <a:r>
              <a:rPr lang="en-MY" sz="48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E8C969B-A0C5-4F0C-A5FC-D6B8DAE7FB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4225" y="5703522"/>
            <a:ext cx="1488805" cy="100137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2FC210-26AD-49DB-B01C-85BEE896E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339776"/>
            <a:ext cx="2743200" cy="365125"/>
          </a:xfrm>
        </p:spPr>
        <p:txBody>
          <a:bodyPr/>
          <a:lstStyle/>
          <a:p>
            <a:pPr algn="ctr"/>
            <a:fld id="{EF00A945-61C3-42CF-A444-A66B41AC5691}" type="slidenum">
              <a:rPr lang="en-MY" sz="1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10</a:t>
            </a:fld>
            <a:endParaRPr lang="en-MY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4812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5485CD3-308D-4AFD-8186-5247BA039A72}"/>
              </a:ext>
            </a:extLst>
          </p:cNvPr>
          <p:cNvSpPr txBox="1">
            <a:spLocks/>
          </p:cNvSpPr>
          <p:nvPr/>
        </p:nvSpPr>
        <p:spPr>
          <a:xfrm>
            <a:off x="276225" y="365126"/>
            <a:ext cx="11553825" cy="1016000"/>
          </a:xfrm>
          <a:prstGeom prst="rect">
            <a:avLst/>
          </a:prstGeom>
          <a:solidFill>
            <a:srgbClr val="990033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MY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Confirmatory Test -</a:t>
            </a:r>
            <a:r>
              <a:rPr lang="en-MY" sz="48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F77CBAE-5279-471E-897D-2792806BBC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4225" y="5703522"/>
            <a:ext cx="1488805" cy="100137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1592217-3582-4225-8ACE-32FAF25903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225" y="2085615"/>
            <a:ext cx="11530091" cy="3134786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577A70C-33E0-4365-9DCD-68DA21B61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339776"/>
            <a:ext cx="2743200" cy="365125"/>
          </a:xfrm>
        </p:spPr>
        <p:txBody>
          <a:bodyPr/>
          <a:lstStyle/>
          <a:p>
            <a:pPr algn="ctr"/>
            <a:fld id="{EF00A945-61C3-42CF-A444-A66B41AC5691}" type="slidenum">
              <a:rPr lang="en-MY" sz="1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11</a:t>
            </a:fld>
            <a:endParaRPr lang="en-MY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2689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4392A87-9CBD-49F0-8801-9EF823DF975A}"/>
              </a:ext>
            </a:extLst>
          </p:cNvPr>
          <p:cNvSpPr txBox="1">
            <a:spLocks/>
          </p:cNvSpPr>
          <p:nvPr/>
        </p:nvSpPr>
        <p:spPr>
          <a:xfrm>
            <a:off x="276225" y="365126"/>
            <a:ext cx="11553825" cy="1016000"/>
          </a:xfrm>
          <a:prstGeom prst="rect">
            <a:avLst/>
          </a:prstGeom>
          <a:solidFill>
            <a:srgbClr val="990033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MY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Confirmatory Test -</a:t>
            </a:r>
            <a:r>
              <a:rPr lang="en-MY" sz="48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459B21-22E0-4B0B-8770-44994F989E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4225" y="5703522"/>
            <a:ext cx="1488805" cy="100137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CEBAF60-106C-4C93-AF47-88DD0BA0D1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225" y="2672843"/>
            <a:ext cx="11589274" cy="1852661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B8D77ED-9EAE-4FA1-8369-414574714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339776"/>
            <a:ext cx="2743200" cy="365125"/>
          </a:xfrm>
        </p:spPr>
        <p:txBody>
          <a:bodyPr/>
          <a:lstStyle/>
          <a:p>
            <a:pPr algn="ctr"/>
            <a:fld id="{EF00A945-61C3-42CF-A444-A66B41AC5691}" type="slidenum">
              <a:rPr lang="en-MY" sz="1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12</a:t>
            </a:fld>
            <a:endParaRPr lang="en-MY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69028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30B07-0C6E-473F-83AC-BE0A53E6C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225" y="1464170"/>
            <a:ext cx="11553825" cy="79858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GB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HCV genotype</a:t>
            </a:r>
            <a:endParaRPr lang="en-MY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2BF461-95F8-46AB-9422-C79C02BE1E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444" y="2252810"/>
            <a:ext cx="11143282" cy="3897840"/>
          </a:xfrm>
        </p:spPr>
        <p:txBody>
          <a:bodyPr>
            <a:normAutofit/>
          </a:bodyPr>
          <a:lstStyle/>
          <a:p>
            <a:pPr marL="357188" indent="-357188" algn="just">
              <a:lnSpc>
                <a:spcPct val="110000"/>
              </a:lnSpc>
              <a:spcBef>
                <a:spcPts val="0"/>
              </a:spcBef>
            </a:pPr>
            <a:r>
              <a:rPr lang="en-GB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HCV strains are classified into six major genotypes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&amp;</a:t>
            </a:r>
            <a:r>
              <a:rPr lang="en-GB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67 subtypes.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en-GB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57188" indent="-357188" algn="just">
              <a:lnSpc>
                <a:spcPct val="110000"/>
              </a:lnSpc>
              <a:spcBef>
                <a:spcPts val="0"/>
              </a:spcBef>
            </a:pPr>
            <a:r>
              <a:rPr lang="en-GB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Determined by sequencing of genomic nucleotide sequence or by kit-based assays which employ complementary probes to report genotype present in a specimen.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en-GB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7188" indent="-357188" algn="just">
              <a:lnSpc>
                <a:spcPct val="110000"/>
              </a:lnSpc>
              <a:spcBef>
                <a:spcPts val="0"/>
              </a:spcBef>
            </a:pPr>
            <a:r>
              <a:rPr lang="en-GB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Sequencing of highly conserved regions such as NS5, core, E1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&amp;</a:t>
            </a:r>
            <a:r>
              <a:rPr lang="en-GB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5’UTR. </a:t>
            </a:r>
            <a:endParaRPr lang="en-MY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DDA9F60-1E30-4396-BF9A-08F0E4295A92}"/>
              </a:ext>
            </a:extLst>
          </p:cNvPr>
          <p:cNvSpPr txBox="1">
            <a:spLocks/>
          </p:cNvSpPr>
          <p:nvPr/>
        </p:nvSpPr>
        <p:spPr>
          <a:xfrm>
            <a:off x="276225" y="365126"/>
            <a:ext cx="11553825" cy="1016000"/>
          </a:xfrm>
          <a:prstGeom prst="rect">
            <a:avLst/>
          </a:prstGeom>
          <a:solidFill>
            <a:srgbClr val="990033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MY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Confirmatory Test -</a:t>
            </a:r>
            <a:r>
              <a:rPr lang="en-MY" sz="48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67CA63-C136-49E9-8F6B-8C9FE65C69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4225" y="5703522"/>
            <a:ext cx="1488805" cy="1001379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433328-2C18-488C-9B5E-01FF221BD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81537" y="6339776"/>
            <a:ext cx="2743200" cy="365125"/>
          </a:xfrm>
        </p:spPr>
        <p:txBody>
          <a:bodyPr/>
          <a:lstStyle/>
          <a:p>
            <a:pPr algn="ctr"/>
            <a:fld id="{EF00A945-61C3-42CF-A444-A66B41AC5691}" type="slidenum">
              <a:rPr lang="en-MY" sz="1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13</a:t>
            </a:fld>
            <a:endParaRPr lang="en-MY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0090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30B07-0C6E-473F-83AC-BE0A53E6C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225" y="1464170"/>
            <a:ext cx="11553825" cy="79858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GB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HCV genotype</a:t>
            </a:r>
            <a:endParaRPr lang="en-MY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2BF461-95F8-46AB-9422-C79C02BE1E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444" y="2252810"/>
            <a:ext cx="11143282" cy="3897840"/>
          </a:xfrm>
        </p:spPr>
        <p:txBody>
          <a:bodyPr>
            <a:normAutofit/>
          </a:bodyPr>
          <a:lstStyle/>
          <a:p>
            <a:pPr marL="357188" indent="-357188" algn="just">
              <a:lnSpc>
                <a:spcPct val="110000"/>
              </a:lnSpc>
              <a:spcBef>
                <a:spcPts val="0"/>
              </a:spcBef>
            </a:pPr>
            <a:r>
              <a:rPr lang="en-GB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limit of detection of HCV genotype is </a:t>
            </a:r>
            <a:r>
              <a:rPr lang="en-GB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500 - 1000 IU/mL </a:t>
            </a:r>
            <a:r>
              <a:rPr lang="en-GB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(depends on the type of reagents used) to get an accurate HCV genotype result. 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en-MY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57188" indent="-357188" algn="just">
              <a:lnSpc>
                <a:spcPct val="110000"/>
              </a:lnSpc>
              <a:spcBef>
                <a:spcPts val="0"/>
              </a:spcBef>
            </a:pPr>
            <a:r>
              <a:rPr lang="en-GB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dvGulliv-R"/>
                <a:cs typeface="Times New Roman" panose="02020603050405020304" pitchFamily="18" charset="0"/>
              </a:rPr>
              <a:t>Indication: Liver Cirrhosis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ea typeface="AdvGulliv-R"/>
                <a:cs typeface="Times New Roman" panose="02020603050405020304" pitchFamily="18" charset="0"/>
              </a:rPr>
              <a:t>&amp;</a:t>
            </a:r>
            <a:r>
              <a:rPr lang="en-GB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dvGulliv-R"/>
                <a:cs typeface="Times New Roman" panose="02020603050405020304" pitchFamily="18" charset="0"/>
              </a:rPr>
              <a:t> treatment failure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en-GB" dirty="0">
              <a:solidFill>
                <a:srgbClr val="000000"/>
              </a:solidFill>
              <a:effectLst/>
              <a:latin typeface="Arial" panose="020B0604020202020204" pitchFamily="34" charset="0"/>
              <a:ea typeface="AdvGulliv-R"/>
              <a:cs typeface="Times New Roman" panose="02020603050405020304" pitchFamily="18" charset="0"/>
            </a:endParaRPr>
          </a:p>
          <a:p>
            <a:pPr marL="357188" indent="-357188" algn="just">
              <a:lnSpc>
                <a:spcPct val="110000"/>
              </a:lnSpc>
              <a:spcBef>
                <a:spcPts val="0"/>
              </a:spcBef>
            </a:pPr>
            <a:r>
              <a:rPr lang="en-GB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dvGulliv-R"/>
                <a:cs typeface="Times New Roman" panose="02020603050405020304" pitchFamily="18" charset="0"/>
              </a:rPr>
              <a:t>Testing for HCV resistance prior to treatment is not recommended.</a:t>
            </a:r>
            <a:r>
              <a:rPr lang="en-GB" baseline="30000" dirty="0">
                <a:solidFill>
                  <a:srgbClr val="000000"/>
                </a:solidFill>
                <a:latin typeface="Arial" panose="020B0604020202020204" pitchFamily="34" charset="0"/>
                <a:ea typeface="AdvGulliv-R"/>
                <a:cs typeface="Times New Roman" panose="02020603050405020304" pitchFamily="18" charset="0"/>
              </a:rPr>
              <a:t>14</a:t>
            </a:r>
            <a:endParaRPr lang="en-MY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DDA9F60-1E30-4396-BF9A-08F0E4295A92}"/>
              </a:ext>
            </a:extLst>
          </p:cNvPr>
          <p:cNvSpPr txBox="1">
            <a:spLocks/>
          </p:cNvSpPr>
          <p:nvPr/>
        </p:nvSpPr>
        <p:spPr>
          <a:xfrm>
            <a:off x="276225" y="365126"/>
            <a:ext cx="11553825" cy="1016000"/>
          </a:xfrm>
          <a:prstGeom prst="rect">
            <a:avLst/>
          </a:prstGeom>
          <a:solidFill>
            <a:srgbClr val="990033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MY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Confirmatory Test -</a:t>
            </a:r>
            <a:r>
              <a:rPr lang="en-MY" sz="48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67CA63-C136-49E9-8F6B-8C9FE65C69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4225" y="5703522"/>
            <a:ext cx="1488805" cy="1001379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433328-2C18-488C-9B5E-01FF221BD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81537" y="6339776"/>
            <a:ext cx="2743200" cy="365125"/>
          </a:xfrm>
        </p:spPr>
        <p:txBody>
          <a:bodyPr/>
          <a:lstStyle/>
          <a:p>
            <a:pPr algn="ctr"/>
            <a:fld id="{EF00A945-61C3-42CF-A444-A66B41AC5691}" type="slidenum">
              <a:rPr lang="en-MY" sz="1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14</a:t>
            </a:fld>
            <a:endParaRPr lang="en-MY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0171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97DD8DB-4123-45F1-89BE-ABD104D1785A}"/>
              </a:ext>
            </a:extLst>
          </p:cNvPr>
          <p:cNvSpPr txBox="1">
            <a:spLocks/>
          </p:cNvSpPr>
          <p:nvPr/>
        </p:nvSpPr>
        <p:spPr>
          <a:xfrm>
            <a:off x="276225" y="365126"/>
            <a:ext cx="11553825" cy="1016000"/>
          </a:xfrm>
          <a:prstGeom prst="rect">
            <a:avLst/>
          </a:prstGeom>
          <a:solidFill>
            <a:srgbClr val="990033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MY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Confirmatory Test -</a:t>
            </a:r>
            <a:r>
              <a:rPr lang="en-MY" sz="48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D2F8BC-3E66-4650-B2E9-D80E20D85C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4225" y="5703522"/>
            <a:ext cx="1488805" cy="100137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D4819A3-6467-4C6E-99DB-295C33E588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083" y="2190288"/>
            <a:ext cx="11550683" cy="2800166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D4402E4-3C96-4D1D-A7A3-1EB168C5C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76824" y="6339776"/>
            <a:ext cx="2743200" cy="365125"/>
          </a:xfrm>
        </p:spPr>
        <p:txBody>
          <a:bodyPr/>
          <a:lstStyle/>
          <a:p>
            <a:pPr algn="ctr"/>
            <a:fld id="{EF00A945-61C3-42CF-A444-A66B41AC5691}" type="slidenum">
              <a:rPr lang="en-MY" sz="1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15</a:t>
            </a:fld>
            <a:endParaRPr lang="en-MY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2899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ABF8CAE-1B16-4CC8-8296-D7FCEF9DDFB4}"/>
              </a:ext>
            </a:extLst>
          </p:cNvPr>
          <p:cNvSpPr txBox="1">
            <a:spLocks/>
          </p:cNvSpPr>
          <p:nvPr/>
        </p:nvSpPr>
        <p:spPr>
          <a:xfrm>
            <a:off x="276225" y="365126"/>
            <a:ext cx="11553825" cy="1016000"/>
          </a:xfrm>
          <a:prstGeom prst="rect">
            <a:avLst/>
          </a:prstGeom>
          <a:solidFill>
            <a:srgbClr val="990033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MY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CPG Recommendation</a:t>
            </a:r>
            <a:endParaRPr lang="en-MY" sz="48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E3ECD9-1B34-49A6-A8D5-B21EA6ECAD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4225" y="5703522"/>
            <a:ext cx="1488805" cy="100137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FBF51CA-7574-4B8A-8747-7310219E28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225" y="1544951"/>
            <a:ext cx="11553825" cy="399474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764F3B3-E2FE-4A71-BC6B-05A451209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339776"/>
            <a:ext cx="2743200" cy="365125"/>
          </a:xfrm>
        </p:spPr>
        <p:txBody>
          <a:bodyPr/>
          <a:lstStyle/>
          <a:p>
            <a:pPr algn="ctr"/>
            <a:fld id="{EF00A945-61C3-42CF-A444-A66B41AC5691}" type="slidenum">
              <a:rPr lang="en-MY" sz="1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16</a:t>
            </a:fld>
            <a:endParaRPr lang="en-MY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9698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64BA0DA-EC3E-4934-91E5-438D4C89EE9E}"/>
              </a:ext>
            </a:extLst>
          </p:cNvPr>
          <p:cNvSpPr txBox="1">
            <a:spLocks/>
          </p:cNvSpPr>
          <p:nvPr/>
        </p:nvSpPr>
        <p:spPr>
          <a:xfrm>
            <a:off x="6772759" y="1735810"/>
            <a:ext cx="5191933" cy="2510725"/>
          </a:xfrm>
          <a:prstGeom prst="rect">
            <a:avLst/>
          </a:prstGeom>
          <a:solidFill>
            <a:srgbClr val="990033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MY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LABORATORY </a:t>
            </a:r>
          </a:p>
          <a:p>
            <a:pPr algn="ctr"/>
            <a:r>
              <a:rPr lang="en-MY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FLOW FOR DIAGNOSIS OF HCV INFECTION</a:t>
            </a:r>
            <a:endParaRPr lang="en-MY" sz="36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B612C6-A303-4867-9B7E-3D449AD03D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4225" y="5703522"/>
            <a:ext cx="1488805" cy="100137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3AACD72-743E-43FD-9724-5FBD77C3A6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460" y="93721"/>
            <a:ext cx="6214821" cy="667055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2136ADD-6B1E-430D-BBED-00EFE9220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925874" y="6339776"/>
            <a:ext cx="2743200" cy="365125"/>
          </a:xfrm>
        </p:spPr>
        <p:txBody>
          <a:bodyPr/>
          <a:lstStyle/>
          <a:p>
            <a:pPr algn="ctr"/>
            <a:fld id="{EF00A945-61C3-42CF-A444-A66B41AC5691}" type="slidenum">
              <a:rPr lang="en-MY" sz="1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17</a:t>
            </a:fld>
            <a:endParaRPr lang="en-MY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9774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A66FAB-59F8-4B94-92AF-C38AA1D5A9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953" y="1630095"/>
            <a:ext cx="11236271" cy="4491738"/>
          </a:xfrm>
        </p:spPr>
        <p:txBody>
          <a:bodyPr>
            <a:noAutofit/>
          </a:bodyPr>
          <a:lstStyle/>
          <a:p>
            <a:pPr marL="357188" indent="-357188" algn="just">
              <a:lnSpc>
                <a:spcPct val="100000"/>
              </a:lnSpc>
              <a:spcBef>
                <a:spcPts val="0"/>
              </a:spcBef>
            </a:pPr>
            <a:r>
              <a:rPr lang="en-MY" sz="2400" dirty="0">
                <a:latin typeface="Arial" panose="020B0604020202020204" pitchFamily="34" charset="0"/>
                <a:cs typeface="Arial" panose="020B0604020202020204" pitchFamily="34" charset="0"/>
              </a:rPr>
              <a:t>The diagnosis of HCV infection is based on HCV antibodies.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MY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7188" indent="-357188" algn="just">
              <a:lnSpc>
                <a:spcPct val="100000"/>
              </a:lnSpc>
              <a:spcBef>
                <a:spcPts val="0"/>
              </a:spcBef>
            </a:pPr>
            <a:r>
              <a:rPr lang="en-MY" sz="2400" dirty="0">
                <a:latin typeface="Arial" panose="020B0604020202020204" pitchFamily="34" charset="0"/>
                <a:cs typeface="Arial" panose="020B0604020202020204" pitchFamily="34" charset="0"/>
              </a:rPr>
              <a:t>The confirmation test is used after HCV antibody is positive.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MY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7188" indent="-357188" algn="just">
              <a:lnSpc>
                <a:spcPct val="100000"/>
              </a:lnSpc>
              <a:spcBef>
                <a:spcPts val="0"/>
              </a:spcBef>
            </a:pPr>
            <a:r>
              <a:rPr lang="en-MY" sz="2400" dirty="0" err="1">
                <a:latin typeface="Arial" panose="020B0604020202020204" pitchFamily="34" charset="0"/>
                <a:cs typeface="Arial" panose="020B0604020202020204" pitchFamily="34" charset="0"/>
              </a:rPr>
              <a:t>HCVcAg</a:t>
            </a:r>
            <a:r>
              <a:rPr lang="en-MY" sz="2400" dirty="0">
                <a:latin typeface="Arial" panose="020B0604020202020204" pitchFamily="34" charset="0"/>
                <a:cs typeface="Arial" panose="020B0604020202020204" pitchFamily="34" charset="0"/>
              </a:rPr>
              <a:t> &amp; molecular </a:t>
            </a: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  <a:ea typeface="TradeGothicLTStd-Light"/>
                <a:cs typeface="Arial" panose="020B0604020202020204" pitchFamily="34" charset="0"/>
              </a:rPr>
              <a:t>d</a:t>
            </a:r>
            <a:r>
              <a:rPr lang="en-GB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radeGothicLTStd-Light"/>
                <a:cs typeface="Arial" panose="020B0604020202020204" pitchFamily="34" charset="0"/>
              </a:rPr>
              <a:t>etect the presence of the virus, determine if the infection is active </a:t>
            </a: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  <a:ea typeface="TradeGothicLTStd-Light"/>
                <a:cs typeface="Arial" panose="020B0604020202020204" pitchFamily="34" charset="0"/>
              </a:rPr>
              <a:t>&amp;</a:t>
            </a:r>
            <a:r>
              <a:rPr lang="en-GB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radeGothicLTStd-Light"/>
                <a:cs typeface="Arial" panose="020B0604020202020204" pitchFamily="34" charset="0"/>
              </a:rPr>
              <a:t> if the individual would benefit from antiviral treatment. </a:t>
            </a:r>
            <a:endParaRPr lang="en-GB" sz="2400" dirty="0">
              <a:solidFill>
                <a:srgbClr val="000000"/>
              </a:solidFill>
              <a:latin typeface="Arial" panose="020B0604020202020204" pitchFamily="34" charset="0"/>
              <a:ea typeface="TradeGothicLTStd-Light"/>
              <a:cs typeface="Arial" panose="020B0604020202020204" pitchFamily="34" charset="0"/>
            </a:endParaRPr>
          </a:p>
          <a:p>
            <a:pPr marL="357188" lvl="2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GB" sz="2400" dirty="0">
              <a:solidFill>
                <a:srgbClr val="000000"/>
              </a:solidFill>
              <a:effectLst/>
              <a:latin typeface="Arial" panose="020B0604020202020204" pitchFamily="34" charset="0"/>
              <a:ea typeface="TradeGothicLTStd-Light"/>
              <a:cs typeface="Arial" panose="020B0604020202020204" pitchFamily="34" charset="0"/>
            </a:endParaRPr>
          </a:p>
          <a:p>
            <a:pPr marL="357188" indent="-357188" algn="just">
              <a:lnSpc>
                <a:spcPct val="100000"/>
              </a:lnSpc>
              <a:spcBef>
                <a:spcPts val="0"/>
              </a:spcBef>
            </a:pPr>
            <a:r>
              <a:rPr lang="en-GB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radeGothicLTStd-Light"/>
                <a:cs typeface="Arial" panose="020B0604020202020204" pitchFamily="34" charset="0"/>
              </a:rPr>
              <a:t>WHO has </a:t>
            </a: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  <a:ea typeface="TradeGothicLTStd-Light"/>
                <a:cs typeface="Arial" panose="020B0604020202020204" pitchFamily="34" charset="0"/>
              </a:rPr>
              <a:t>suggested HCV RNA as assessment of test of cure (SVR) but </a:t>
            </a:r>
            <a:r>
              <a:rPr lang="en-GB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radeGothicLTStd-Light"/>
                <a:cs typeface="Arial" panose="020B0604020202020204" pitchFamily="34" charset="0"/>
              </a:rPr>
              <a:t>HCVcAg</a:t>
            </a:r>
            <a:r>
              <a:rPr lang="en-GB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radeGothicLTStd-Light"/>
                <a:cs typeface="Arial" panose="020B0604020202020204" pitchFamily="34" charset="0"/>
              </a:rPr>
              <a:t> is too limited to recommend for its use.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GB" sz="2400" dirty="0">
              <a:solidFill>
                <a:srgbClr val="000000"/>
              </a:solidFill>
              <a:effectLst/>
              <a:latin typeface="Arial" panose="020B0604020202020204" pitchFamily="34" charset="0"/>
              <a:ea typeface="TradeGothicLTStd-Light"/>
              <a:cs typeface="Arial" panose="020B0604020202020204" pitchFamily="34" charset="0"/>
            </a:endParaRPr>
          </a:p>
          <a:p>
            <a:pPr marL="357188" indent="-357188" algn="just">
              <a:lnSpc>
                <a:spcPct val="100000"/>
              </a:lnSpc>
              <a:spcBef>
                <a:spcPts val="0"/>
              </a:spcBef>
            </a:pPr>
            <a:r>
              <a:rPr lang="en-GB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radeGothicLTStd-Light"/>
                <a:cs typeface="Arial" panose="020B0604020202020204" pitchFamily="34" charset="0"/>
              </a:rPr>
              <a:t>However, </a:t>
            </a:r>
            <a:r>
              <a:rPr lang="en-GB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radeGothicLTStd-Light"/>
                <a:cs typeface="Arial" panose="020B0604020202020204" pitchFamily="34" charset="0"/>
              </a:rPr>
              <a:t>EASL allows </a:t>
            </a:r>
            <a:r>
              <a:rPr lang="en-GB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radeGothicLTStd-Light"/>
                <a:cs typeface="Arial" panose="020B0604020202020204" pitchFamily="34" charset="0"/>
              </a:rPr>
              <a:t>HCVcAg</a:t>
            </a:r>
            <a:r>
              <a:rPr lang="en-GB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radeGothicLTStd-Light"/>
                <a:cs typeface="Arial" panose="020B0604020202020204" pitchFamily="34" charset="0"/>
              </a:rPr>
              <a:t> as a substitute if HCV RNA  is not available and/or not affordable to be done at SVR 24.</a:t>
            </a:r>
            <a:r>
              <a:rPr lang="en-GB" sz="240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dvGulliv-R"/>
                <a:cs typeface="Arial" panose="020B0604020202020204" pitchFamily="34" charset="0"/>
              </a:rPr>
              <a:t> </a:t>
            </a:r>
            <a:r>
              <a:rPr lang="en-GB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radeGothicLTStd-Light"/>
                <a:cs typeface="Arial" panose="020B0604020202020204" pitchFamily="34" charset="0"/>
              </a:rPr>
              <a:t> </a:t>
            </a:r>
            <a:endParaRPr lang="en-MY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2ECC55E-A7F9-462E-A5EE-7903094805DF}"/>
              </a:ext>
            </a:extLst>
          </p:cNvPr>
          <p:cNvSpPr txBox="1">
            <a:spLocks/>
          </p:cNvSpPr>
          <p:nvPr/>
        </p:nvSpPr>
        <p:spPr>
          <a:xfrm>
            <a:off x="276225" y="365126"/>
            <a:ext cx="11553825" cy="1016000"/>
          </a:xfrm>
          <a:prstGeom prst="rect">
            <a:avLst/>
          </a:prstGeom>
          <a:solidFill>
            <a:srgbClr val="990033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MY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 Home Messages</a:t>
            </a:r>
            <a:endParaRPr lang="en-MY" sz="48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D7E620-F33E-45C9-BC4E-C58E317C25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4225" y="5703522"/>
            <a:ext cx="1488805" cy="100137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2E6D2DD-8AD4-4BF9-AAF3-039824389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339776"/>
            <a:ext cx="2743200" cy="365125"/>
          </a:xfrm>
        </p:spPr>
        <p:txBody>
          <a:bodyPr/>
          <a:lstStyle/>
          <a:p>
            <a:pPr algn="ctr"/>
            <a:fld id="{EF00A945-61C3-42CF-A444-A66B41AC5691}" type="slidenum">
              <a:rPr lang="en-MY" sz="1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18</a:t>
            </a:fld>
            <a:endParaRPr lang="en-MY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928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BD1F090-164A-4F43-AFFA-9BE3DA0E625D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351091" y="291588"/>
            <a:ext cx="11342145" cy="6345784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31D6926-DE8F-4DC3-BC57-9B2E7B964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462" y="2815936"/>
            <a:ext cx="10363200" cy="1226127"/>
          </a:xfrm>
        </p:spPr>
        <p:txBody>
          <a:bodyPr>
            <a:noAutofit/>
          </a:bodyPr>
          <a:lstStyle/>
          <a:p>
            <a:r>
              <a:rPr lang="en-MY" sz="7200" dirty="0">
                <a:latin typeface="Brush Script MT" panose="03060802040406070304" pitchFamily="66" charset="0"/>
                <a:cs typeface="Arial" panose="020B0604020202020204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986342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D5517-A90E-454D-B63D-64EEB227C4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432" y="1732546"/>
            <a:ext cx="11016304" cy="4154907"/>
          </a:xfrm>
        </p:spPr>
        <p:txBody>
          <a:bodyPr>
            <a:normAutofit/>
          </a:bodyPr>
          <a:lstStyle/>
          <a:p>
            <a:pPr marL="712788" lvl="0" indent="-712788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GB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en-GB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ow to diagnose HCV infection </a:t>
            </a:r>
          </a:p>
          <a:p>
            <a:pPr marL="712788" lvl="0" indent="-712788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en-GB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12788" lvl="0" indent="-712788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GB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</a:t>
            </a:r>
            <a:r>
              <a:rPr lang="en-GB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hat type of test to screen HCV infection.</a:t>
            </a:r>
          </a:p>
          <a:p>
            <a:pPr marL="712788" lvl="0" indent="-712788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en-MY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12788" lvl="0" indent="-712788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GB" sz="3200" dirty="0">
                <a:latin typeface="Arial" panose="020B0604020202020204" pitchFamily="34" charset="0"/>
                <a:ea typeface="AdvGulliv-R"/>
                <a:cs typeface="Arial" panose="020B0604020202020204" pitchFamily="34" charset="0"/>
              </a:rPr>
              <a:t>W</a:t>
            </a:r>
            <a:r>
              <a:rPr lang="en-GB" sz="3200" dirty="0">
                <a:effectLst/>
                <a:latin typeface="Arial" panose="020B0604020202020204" pitchFamily="34" charset="0"/>
                <a:ea typeface="AdvGulliv-R"/>
                <a:cs typeface="Arial" panose="020B0604020202020204" pitchFamily="34" charset="0"/>
              </a:rPr>
              <a:t>hat is the confirmation test for HCV infection and the indication</a:t>
            </a:r>
            <a:r>
              <a:rPr lang="en-GB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712788" lvl="0" indent="-712788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en-GB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12788" lvl="0" indent="-712788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GB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role of HCV genotyping.</a:t>
            </a:r>
            <a:endParaRPr lang="en-MY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248F62C-1ECA-4579-92E7-C156DDF22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225" y="365126"/>
            <a:ext cx="11553825" cy="1016000"/>
          </a:xfrm>
          <a:solidFill>
            <a:srgbClr val="990033"/>
          </a:solidFill>
        </p:spPr>
        <p:txBody>
          <a:bodyPr>
            <a:normAutofit/>
          </a:bodyPr>
          <a:lstStyle/>
          <a:p>
            <a:pPr algn="ctr"/>
            <a:r>
              <a:rPr lang="en-MY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Objectives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7DFF03D-46A3-442E-8435-1ECEDFFD8E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4225" y="5703522"/>
            <a:ext cx="1488805" cy="100137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0456B4C-80D6-4A71-8A5F-80030E34E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339776"/>
            <a:ext cx="2743200" cy="365125"/>
          </a:xfrm>
        </p:spPr>
        <p:txBody>
          <a:bodyPr/>
          <a:lstStyle/>
          <a:p>
            <a:pPr algn="ctr"/>
            <a:fld id="{EF00A945-61C3-42CF-A444-A66B41AC5691}" type="slidenum">
              <a:rPr lang="en-MY" sz="1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2</a:t>
            </a:fld>
            <a:endParaRPr lang="en-MY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368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CD3711-21C3-4539-9C87-5E27DA6342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451" y="1549831"/>
            <a:ext cx="11220773" cy="4684282"/>
          </a:xfrm>
        </p:spPr>
        <p:txBody>
          <a:bodyPr>
            <a:normAutofit fontScale="92500"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3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Laboratory  Test: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GB" b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en-GB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iagnosis of HCV infection is based on two categories of laboratory tests: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MY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GB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serological assays - antibody (anti-HCV)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&amp;</a:t>
            </a:r>
            <a:r>
              <a:rPr lang="en-GB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antigen (</a:t>
            </a:r>
            <a:r>
              <a:rPr lang="en-GB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dvGulliv-R"/>
                <a:cs typeface="Arial" panose="020B0604020202020204" pitchFamily="34" charset="0"/>
              </a:rPr>
              <a:t>HCV core antigen/ </a:t>
            </a:r>
            <a:r>
              <a:rPr lang="en-GB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HCVcAg</a:t>
            </a:r>
            <a:r>
              <a:rPr lang="en-GB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MY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GB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molecular assays - detect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&amp;</a:t>
            </a:r>
            <a:r>
              <a:rPr lang="en-GB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quantify HCV ribonucleic acid (RNA) 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GB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Play important role in the </a:t>
            </a:r>
            <a:r>
              <a:rPr lang="en-GB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diagnosis of infection, therapeutic decision-making </a:t>
            </a:r>
            <a:r>
              <a:rPr lang="en-GB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&amp;</a:t>
            </a:r>
            <a:r>
              <a:rPr lang="en-GB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assessment of virological response to therapy.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GB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155C6CD-7565-47AF-9415-E0EDFF79C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225" y="365126"/>
            <a:ext cx="11553825" cy="1016000"/>
          </a:xfrm>
          <a:solidFill>
            <a:srgbClr val="990033"/>
          </a:solidFill>
        </p:spPr>
        <p:txBody>
          <a:bodyPr>
            <a:normAutofit/>
          </a:bodyPr>
          <a:lstStyle/>
          <a:p>
            <a:pPr algn="ctr"/>
            <a:r>
              <a:rPr lang="en-MY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Investigations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76F79A-4764-4FD9-BA66-FFD8D0F73A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4225" y="5703522"/>
            <a:ext cx="1488805" cy="100137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DDC136E-3E4A-454F-B7C1-855397837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339776"/>
            <a:ext cx="2743200" cy="365125"/>
          </a:xfrm>
        </p:spPr>
        <p:txBody>
          <a:bodyPr/>
          <a:lstStyle/>
          <a:p>
            <a:pPr algn="ctr"/>
            <a:fld id="{EF00A945-61C3-42CF-A444-A66B41AC5691}" type="slidenum">
              <a:rPr lang="en-MY" sz="1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3</a:t>
            </a:fld>
            <a:endParaRPr lang="en-MY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789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A0DCA4C5-A749-4CF9-A43B-1C5AC55660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8291" y="1543221"/>
            <a:ext cx="2501504" cy="26113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E40D0FE-348C-4B82-A5FE-D5B5861B09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1210" y="4296803"/>
            <a:ext cx="2460210" cy="23035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9B773C-8E8C-4E9F-B113-69505CDB2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225" y="1490997"/>
            <a:ext cx="10515600" cy="68781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MY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3600" b="1" dirty="0">
                <a:latin typeface="Arial" panose="020B0604020202020204" pitchFamily="34" charset="0"/>
                <a:cs typeface="Arial" panose="020B0604020202020204" pitchFamily="34" charset="0"/>
              </a:rPr>
              <a:t>Antibody screening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4B7C0D-1B09-431B-A326-BCC000DD8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737" y="2288686"/>
            <a:ext cx="6668682" cy="4311645"/>
          </a:xfrm>
        </p:spPr>
        <p:txBody>
          <a:bodyPr>
            <a:normAutofit/>
          </a:bodyPr>
          <a:lstStyle/>
          <a:p>
            <a:pPr marL="352425" indent="-352425" algn="just">
              <a:lnSpc>
                <a:spcPct val="100000"/>
              </a:lnSpc>
              <a:spcBef>
                <a:spcPts val="0"/>
              </a:spcBef>
            </a:pPr>
            <a:r>
              <a:rPr lang="en-GB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Screening for hepatitis C infection (to determine serological evidence of past or present infection) in adults, adolescents &amp; children (&gt;18 months of age) is initiated by detection of a single test for anti-HCV antibodies using either: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GB" sz="11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1" indent="-328613" algn="just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rapid diagnostic test (RDT) or</a:t>
            </a:r>
          </a:p>
          <a:p>
            <a:pPr lvl="1" indent="-328613" algn="just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laboratory-based immunoassay formats</a:t>
            </a:r>
            <a:endParaRPr lang="en-MY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E2A4CEA-A7CD-4E35-BC84-436F7BA26A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17314" y="3617920"/>
            <a:ext cx="1717042" cy="185113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CFE65A7-F6F6-4BE6-B611-0A064DAAE4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4191" y="1946609"/>
            <a:ext cx="1968327" cy="212204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E460E091-C2A7-4BDC-BA9E-9CE5F4C9A016}"/>
              </a:ext>
            </a:extLst>
          </p:cNvPr>
          <p:cNvSpPr txBox="1">
            <a:spLocks/>
          </p:cNvSpPr>
          <p:nvPr/>
        </p:nvSpPr>
        <p:spPr>
          <a:xfrm>
            <a:off x="276225" y="365126"/>
            <a:ext cx="11553825" cy="1016000"/>
          </a:xfrm>
          <a:prstGeom prst="rect">
            <a:avLst/>
          </a:prstGeom>
          <a:solidFill>
            <a:srgbClr val="990033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MY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Screening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8E85892-C349-432C-80E8-C3AC5E7E05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24225" y="5703522"/>
            <a:ext cx="1488805" cy="100137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2926E8-751A-4999-BB1C-B68260AC8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339776"/>
            <a:ext cx="2743200" cy="365125"/>
          </a:xfrm>
        </p:spPr>
        <p:txBody>
          <a:bodyPr/>
          <a:lstStyle/>
          <a:p>
            <a:pPr algn="ctr"/>
            <a:fld id="{EF00A945-61C3-42CF-A444-A66B41AC5691}" type="slidenum">
              <a:rPr lang="en-MY" sz="1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4</a:t>
            </a:fld>
            <a:endParaRPr lang="en-MY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5276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5D12690-F2CD-4D4E-92AC-25120C517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225" y="365126"/>
            <a:ext cx="11553825" cy="1016000"/>
          </a:xfrm>
          <a:solidFill>
            <a:srgbClr val="990033"/>
          </a:solidFill>
        </p:spPr>
        <p:txBody>
          <a:bodyPr>
            <a:normAutofit/>
          </a:bodyPr>
          <a:lstStyle/>
          <a:p>
            <a:pPr algn="ctr"/>
            <a:r>
              <a:rPr lang="en-MY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Screening -</a:t>
            </a:r>
            <a:r>
              <a:rPr lang="en-MY" sz="48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1DA7B8-146E-4958-BFF5-5439AA968B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4225" y="5703522"/>
            <a:ext cx="1488805" cy="10013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192F21B-F19C-492A-B667-08AD2E71FA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0861" y="1612678"/>
            <a:ext cx="9764552" cy="480856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C43AAF4-FF4F-4E2D-82EB-B30C0F88C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339776"/>
            <a:ext cx="2743200" cy="365125"/>
          </a:xfrm>
        </p:spPr>
        <p:txBody>
          <a:bodyPr/>
          <a:lstStyle/>
          <a:p>
            <a:pPr algn="ctr"/>
            <a:fld id="{EF00A945-61C3-42CF-A444-A66B41AC5691}" type="slidenum">
              <a:rPr lang="en-MY" sz="1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5</a:t>
            </a:fld>
            <a:endParaRPr lang="en-MY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9263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C7A147C-7889-4E93-90C1-0AE210C00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225" y="365126"/>
            <a:ext cx="11553825" cy="1016000"/>
          </a:xfrm>
          <a:solidFill>
            <a:srgbClr val="990033"/>
          </a:solidFill>
        </p:spPr>
        <p:txBody>
          <a:bodyPr>
            <a:normAutofit/>
          </a:bodyPr>
          <a:lstStyle/>
          <a:p>
            <a:pPr algn="ctr"/>
            <a:r>
              <a:rPr lang="en-MY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CPG Recommendation</a:t>
            </a:r>
            <a:endParaRPr lang="en-MY" sz="48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CBBB181-C3BD-4AC1-B49D-B7D859F794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4225" y="5703522"/>
            <a:ext cx="1488805" cy="100137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56599FE-2F3D-4320-BB1C-956898BD5F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225" y="2523927"/>
            <a:ext cx="11553825" cy="2361296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DA44D37-64B8-400D-ABC2-03D5FB36A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81537" y="6339776"/>
            <a:ext cx="2743200" cy="365125"/>
          </a:xfrm>
        </p:spPr>
        <p:txBody>
          <a:bodyPr/>
          <a:lstStyle/>
          <a:p>
            <a:pPr algn="ctr"/>
            <a:fld id="{EF00A945-61C3-42CF-A444-A66B41AC5691}" type="slidenum">
              <a:rPr lang="en-MY" sz="1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6</a:t>
            </a:fld>
            <a:endParaRPr lang="en-MY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385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2F138-DABF-4B54-8646-4AC8ECD3B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225" y="1509437"/>
            <a:ext cx="11553825" cy="69132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GB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HCV Core Antigen (</a:t>
            </a:r>
            <a:r>
              <a:rPr lang="en-GB" sz="3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HCVcAG</a:t>
            </a:r>
            <a:r>
              <a:rPr lang="en-GB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MY" sz="3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36FC4B-E4B9-4D89-B996-9A2EC5C27C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444" y="2478125"/>
            <a:ext cx="11112285" cy="3550715"/>
          </a:xfrm>
        </p:spPr>
        <p:txBody>
          <a:bodyPr>
            <a:noAutofit/>
          </a:bodyPr>
          <a:lstStyle/>
          <a:p>
            <a:pPr marL="357188" indent="-357188" algn="just">
              <a:lnSpc>
                <a:spcPct val="100000"/>
              </a:lnSpc>
              <a:spcBef>
                <a:spcPts val="0"/>
              </a:spcBef>
            </a:pPr>
            <a:r>
              <a:rPr lang="en-GB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 acute hepatitis C, </a:t>
            </a:r>
            <a:r>
              <a:rPr lang="en-GB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HCVcAg</a:t>
            </a:r>
            <a:r>
              <a:rPr lang="en-GB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(a viral protein) is found in the blood two weeks after infection. It becomes detectable in blood a few days after HCV RNA.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MY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57188" indent="-357188" algn="just">
              <a:lnSpc>
                <a:spcPct val="100000"/>
              </a:lnSpc>
              <a:spcBef>
                <a:spcPts val="0"/>
              </a:spcBef>
            </a:pPr>
            <a:r>
              <a:rPr lang="en-GB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radeGothicLTStd-Light"/>
                <a:cs typeface="Arial" panose="020B0604020202020204" pitchFamily="34" charset="0"/>
              </a:rPr>
              <a:t>Uses enzyme-linked immunosorbent assay, is a lower-cost option than molecular test. However, i</a:t>
            </a:r>
            <a:r>
              <a:rPr lang="en-GB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 is less sensitive than HCV RNA assay (lower limit of detection equivalent to approximately 500 to 3,000 HCV RNA IU/mL).</a:t>
            </a:r>
            <a:r>
              <a:rPr lang="en-GB" baseline="30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14</a:t>
            </a:r>
            <a:endParaRPr lang="en-MY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0247FDE-AD23-4647-BD01-820F96930106}"/>
              </a:ext>
            </a:extLst>
          </p:cNvPr>
          <p:cNvSpPr txBox="1">
            <a:spLocks/>
          </p:cNvSpPr>
          <p:nvPr/>
        </p:nvSpPr>
        <p:spPr>
          <a:xfrm>
            <a:off x="276225" y="365126"/>
            <a:ext cx="11553825" cy="1016000"/>
          </a:xfrm>
          <a:prstGeom prst="rect">
            <a:avLst/>
          </a:prstGeom>
          <a:solidFill>
            <a:srgbClr val="990033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MY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Confirmatory Test</a:t>
            </a:r>
            <a:endParaRPr lang="en-MY" sz="48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CB2FD2A-463A-46E7-BA91-4B940C3D9C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4225" y="5703522"/>
            <a:ext cx="1488805" cy="100137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B324957-E177-49FE-8860-F85D2C19A6E3}"/>
              </a:ext>
            </a:extLst>
          </p:cNvPr>
          <p:cNvSpPr/>
          <p:nvPr/>
        </p:nvSpPr>
        <p:spPr>
          <a:xfrm>
            <a:off x="361950" y="6416238"/>
            <a:ext cx="7175715" cy="288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 startAt="14"/>
            </a:pP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European Association for the Study of the Liver. J Hepatol. 2018;69(2):461-511.</a:t>
            </a:r>
            <a:endParaRPr lang="en-MY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0226F7-9242-48BC-AE82-587C88A20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81537" y="6339776"/>
            <a:ext cx="2743200" cy="365125"/>
          </a:xfrm>
        </p:spPr>
        <p:txBody>
          <a:bodyPr/>
          <a:lstStyle/>
          <a:p>
            <a:pPr algn="ctr"/>
            <a:fld id="{EF00A945-61C3-42CF-A444-A66B41AC5691}" type="slidenum">
              <a:rPr lang="en-MY" sz="1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7</a:t>
            </a:fld>
            <a:endParaRPr lang="en-MY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4771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2F138-DABF-4B54-8646-4AC8ECD3B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225" y="1509437"/>
            <a:ext cx="11553825" cy="70682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GB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HCV Core Antigen (</a:t>
            </a:r>
            <a:r>
              <a:rPr lang="en-GB" sz="3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HCVcAG</a:t>
            </a:r>
            <a:r>
              <a:rPr lang="en-GB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MY" sz="3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36FC4B-E4B9-4D89-B996-9A2EC5C27C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950" y="2344569"/>
            <a:ext cx="11323772" cy="3699770"/>
          </a:xfrm>
        </p:spPr>
        <p:txBody>
          <a:bodyPr>
            <a:noAutofit/>
          </a:bodyPr>
          <a:lstStyle/>
          <a:p>
            <a:pPr marL="357188" indent="-357188" algn="just">
              <a:lnSpc>
                <a:spcPct val="100000"/>
              </a:lnSpc>
              <a:spcBef>
                <a:spcPts val="0"/>
              </a:spcBef>
            </a:pPr>
            <a:r>
              <a:rPr lang="en-GB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Using a threshold of quantifiable HCV RNA (</a:t>
            </a:r>
            <a:r>
              <a:rPr lang="en-GB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dvOT596495f2+22"/>
                <a:cs typeface="Arial" panose="020B0604020202020204" pitchFamily="34" charset="0"/>
              </a:rPr>
              <a:t>≥</a:t>
            </a:r>
            <a:r>
              <a:rPr lang="en-GB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15 IU/mL), </a:t>
            </a:r>
            <a:r>
              <a:rPr lang="en-GB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HCVcAg</a:t>
            </a:r>
            <a:r>
              <a:rPr lang="en-GB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demonstrates consistently high specificity (98 - 100%) at all time-points but a wide range of sensitivity (31 - 100%). Among baseline samples, there is a strong correlation between </a:t>
            </a:r>
            <a:r>
              <a:rPr lang="en-GB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HCVcAg</a:t>
            </a:r>
            <a:r>
              <a:rPr lang="en-GB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levels &amp; HCV RNA levels (</a:t>
            </a:r>
            <a:r>
              <a:rPr lang="en-GB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en-GB" sz="2400" baseline="-25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en-GB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0.767 - 0.89, p ≤0.0001).</a:t>
            </a:r>
            <a:r>
              <a:rPr lang="en-GB" sz="2400" baseline="30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15, 16</a:t>
            </a:r>
            <a:r>
              <a:rPr lang="en-GB" sz="240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MY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57188" indent="-357188" algn="just">
              <a:lnSpc>
                <a:spcPct val="100000"/>
              </a:lnSpc>
              <a:spcBef>
                <a:spcPts val="0"/>
              </a:spcBef>
            </a:pPr>
            <a:r>
              <a:rPr lang="en-GB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radeGothicLTStd-Light"/>
                <a:cs typeface="Arial" panose="020B0604020202020204" pitchFamily="34" charset="0"/>
              </a:rPr>
              <a:t>WHO has suggested that </a:t>
            </a:r>
            <a:r>
              <a:rPr lang="en-GB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radeGothicLTStd-Light"/>
                <a:cs typeface="Arial" panose="020B0604020202020204" pitchFamily="34" charset="0"/>
              </a:rPr>
              <a:t>HCVcAg</a:t>
            </a:r>
            <a:r>
              <a:rPr lang="en-GB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radeGothicLTStd-Light"/>
                <a:cs typeface="Arial" panose="020B0604020202020204" pitchFamily="34" charset="0"/>
              </a:rPr>
              <a:t> is too limited to recommend for its use as a substitute for HCV RNA as assessment of test of cure, known as SVR.</a:t>
            </a:r>
            <a:r>
              <a:rPr lang="en-GB" sz="2400" baseline="30000" dirty="0">
                <a:solidFill>
                  <a:srgbClr val="000000"/>
                </a:solidFill>
                <a:latin typeface="Arial" panose="020B0604020202020204" pitchFamily="34" charset="0"/>
                <a:ea typeface="TradeGothicLTStd-Light"/>
                <a:cs typeface="Arial" panose="020B0604020202020204" pitchFamily="34" charset="0"/>
              </a:rPr>
              <a:t>17</a:t>
            </a:r>
            <a:r>
              <a:rPr lang="en-GB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radeGothicLTStd-Light"/>
                <a:cs typeface="Arial" panose="020B0604020202020204" pitchFamily="34" charset="0"/>
              </a:rPr>
              <a:t> However, </a:t>
            </a:r>
            <a:r>
              <a:rPr lang="en-GB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radeGothicLTStd-Light"/>
                <a:cs typeface="Arial" panose="020B0604020202020204" pitchFamily="34" charset="0"/>
              </a:rPr>
              <a:t>EASL allows </a:t>
            </a:r>
            <a:r>
              <a:rPr lang="en-GB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radeGothicLTStd-Light"/>
                <a:cs typeface="Arial" panose="020B0604020202020204" pitchFamily="34" charset="0"/>
              </a:rPr>
              <a:t>this as an alternative if the latter is not available and/or not affordable to be done at SVR 24.</a:t>
            </a:r>
            <a:r>
              <a:rPr lang="en-GB" sz="2400" baseline="30000" dirty="0">
                <a:solidFill>
                  <a:srgbClr val="000000"/>
                </a:solidFill>
                <a:latin typeface="Arial" panose="020B0604020202020204" pitchFamily="34" charset="0"/>
                <a:ea typeface="TradeGothicLTStd-Light"/>
                <a:cs typeface="Arial" panose="020B0604020202020204" pitchFamily="34" charset="0"/>
              </a:rPr>
              <a:t>14</a:t>
            </a:r>
            <a:endParaRPr lang="en-MY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0247FDE-AD23-4647-BD01-820F96930106}"/>
              </a:ext>
            </a:extLst>
          </p:cNvPr>
          <p:cNvSpPr txBox="1">
            <a:spLocks/>
          </p:cNvSpPr>
          <p:nvPr/>
        </p:nvSpPr>
        <p:spPr>
          <a:xfrm>
            <a:off x="276225" y="365126"/>
            <a:ext cx="11553825" cy="1016000"/>
          </a:xfrm>
          <a:prstGeom prst="rect">
            <a:avLst/>
          </a:prstGeom>
          <a:solidFill>
            <a:srgbClr val="990033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MY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Confirmatory Test -</a:t>
            </a:r>
            <a:r>
              <a:rPr lang="en-MY" sz="48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CB2FD2A-463A-46E7-BA91-4B940C3D9C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4225" y="5703522"/>
            <a:ext cx="1488805" cy="100137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C69572B-11A4-497A-89EB-A218E78DE668}"/>
              </a:ext>
            </a:extLst>
          </p:cNvPr>
          <p:cNvSpPr/>
          <p:nvPr/>
        </p:nvSpPr>
        <p:spPr>
          <a:xfrm>
            <a:off x="361950" y="6214820"/>
            <a:ext cx="7175715" cy="4900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 startAt="15"/>
            </a:pPr>
            <a:r>
              <a:rPr lang="en-US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Lamoury</a:t>
            </a: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FMJ et al. J Clin </a:t>
            </a:r>
            <a:r>
              <a:rPr lang="en-US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Virol</a:t>
            </a: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2017;92:32-8.</a:t>
            </a:r>
          </a:p>
          <a:p>
            <a:pPr marL="342900" indent="-342900">
              <a:buFont typeface="+mj-lt"/>
              <a:buAutoNum type="arabicPeriod" startAt="15"/>
            </a:pPr>
            <a:r>
              <a:rPr lang="en-US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Loggi</a:t>
            </a: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et al. </a:t>
            </a:r>
            <a:r>
              <a:rPr lang="en-US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PLoS</a:t>
            </a: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One. 2017;12(11):e0187755.</a:t>
            </a:r>
          </a:p>
          <a:p>
            <a:pPr marL="342900" indent="-342900">
              <a:buFont typeface="+mj-lt"/>
              <a:buAutoNum type="arabicPeriod" startAt="15"/>
            </a:pP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World Health Organization. J Hepatol. 2018;69(2):461-511.</a:t>
            </a:r>
            <a:endParaRPr lang="en-MY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C5569D-8829-4F19-81BF-31382149B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339776"/>
            <a:ext cx="2743200" cy="365125"/>
          </a:xfrm>
        </p:spPr>
        <p:txBody>
          <a:bodyPr/>
          <a:lstStyle/>
          <a:p>
            <a:pPr algn="ctr"/>
            <a:fld id="{EF00A945-61C3-42CF-A444-A66B41AC5691}" type="slidenum">
              <a:rPr lang="en-MY" sz="1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8</a:t>
            </a:fld>
            <a:endParaRPr lang="en-MY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50454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0C67B-2252-4F6B-8496-1B56853F1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778" y="1487644"/>
            <a:ext cx="11492271" cy="71311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GB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HCV molecular </a:t>
            </a:r>
            <a:endParaRPr lang="en-MY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70F630-E136-451C-B61A-F9CD0F3609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949" y="2307279"/>
            <a:ext cx="11205275" cy="3063078"/>
          </a:xfrm>
        </p:spPr>
        <p:txBody>
          <a:bodyPr>
            <a:normAutofit/>
          </a:bodyPr>
          <a:lstStyle/>
          <a:p>
            <a:pPr marL="357188" indent="-357188" algn="just">
              <a:lnSpc>
                <a:spcPct val="100000"/>
              </a:lnSpc>
              <a:spcBef>
                <a:spcPts val="0"/>
              </a:spcBef>
            </a:pPr>
            <a:r>
              <a:rPr lang="en-GB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radeGothicLTStd-Light"/>
                <a:cs typeface="Times New Roman" panose="02020603050405020304" pitchFamily="18" charset="0"/>
              </a:rPr>
              <a:t>Detect the presence of the virus, determine if the infection is active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ea typeface="TradeGothicLTStd-Light"/>
                <a:cs typeface="Times New Roman" panose="02020603050405020304" pitchFamily="18" charset="0"/>
              </a:rPr>
              <a:t>&amp;</a:t>
            </a:r>
            <a:r>
              <a:rPr lang="en-GB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radeGothicLTStd-Light"/>
                <a:cs typeface="Times New Roman" panose="02020603050405020304" pitchFamily="18" charset="0"/>
              </a:rPr>
              <a:t> if the individual would benefit from antiviral treatment.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GB" dirty="0">
              <a:solidFill>
                <a:srgbClr val="000000"/>
              </a:solidFill>
              <a:effectLst/>
              <a:latin typeface="Arial" panose="020B0604020202020204" pitchFamily="34" charset="0"/>
              <a:ea typeface="TradeGothicLTStd-Light"/>
              <a:cs typeface="Times New Roman" panose="02020603050405020304" pitchFamily="18" charset="0"/>
            </a:endParaRPr>
          </a:p>
          <a:p>
            <a:pPr marL="357188" indent="-357188" algn="just">
              <a:lnSpc>
                <a:spcPct val="100000"/>
              </a:lnSpc>
              <a:spcBef>
                <a:spcPts val="0"/>
              </a:spcBef>
            </a:pPr>
            <a:r>
              <a:rPr lang="en-GB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radeGothicLTStd-Light"/>
                <a:cs typeface="Times New Roman" panose="02020603050405020304" pitchFamily="18" charset="0"/>
              </a:rPr>
              <a:t>The new generation of quantitative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ea typeface="TradeGothicLTStd-Light"/>
                <a:cs typeface="Times New Roman" panose="02020603050405020304" pitchFamily="18" charset="0"/>
              </a:rPr>
              <a:t>&amp;</a:t>
            </a:r>
            <a:r>
              <a:rPr lang="en-GB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radeGothicLTStd-Light"/>
                <a:cs typeface="Times New Roman" panose="02020603050405020304" pitchFamily="18" charset="0"/>
              </a:rPr>
              <a:t> qualitative assays have the same lower detection limit (around 15 IU/mL).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CAFEBD-B0C3-451F-A6E5-0C6E55F2B3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9761" y="4831936"/>
            <a:ext cx="1689104" cy="12898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ED7CAFA-8438-4A83-85AF-4209AE2814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8235" y="4769798"/>
            <a:ext cx="1367784" cy="13857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8236F03-6682-4CAE-894C-E0D183FCCF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1329" y="4610622"/>
            <a:ext cx="2553585" cy="1713801"/>
          </a:xfrm>
          <a:prstGeom prst="rect">
            <a:avLst/>
          </a:prstGeom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B6C7EA45-78C8-4458-8515-F937D13AC9AA}"/>
              </a:ext>
            </a:extLst>
          </p:cNvPr>
          <p:cNvSpPr/>
          <p:nvPr/>
        </p:nvSpPr>
        <p:spPr>
          <a:xfrm>
            <a:off x="5957503" y="5155323"/>
            <a:ext cx="800719" cy="614740"/>
          </a:xfrm>
          <a:prstGeom prst="rightArrow">
            <a:avLst/>
          </a:prstGeom>
          <a:solidFill>
            <a:srgbClr val="C00000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BFEC1F8-0E2F-4310-A775-DFAE1EA10843}"/>
              </a:ext>
            </a:extLst>
          </p:cNvPr>
          <p:cNvSpPr txBox="1">
            <a:spLocks/>
          </p:cNvSpPr>
          <p:nvPr/>
        </p:nvSpPr>
        <p:spPr>
          <a:xfrm>
            <a:off x="276225" y="365126"/>
            <a:ext cx="11553825" cy="1016000"/>
          </a:xfrm>
          <a:prstGeom prst="rect">
            <a:avLst/>
          </a:prstGeom>
          <a:solidFill>
            <a:srgbClr val="990033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MY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Confirmatory Test -</a:t>
            </a:r>
            <a:r>
              <a:rPr lang="en-MY" sz="48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E8C969B-A0C5-4F0C-A5FC-D6B8DAE7FB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24225" y="5703522"/>
            <a:ext cx="1488805" cy="100137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2FC210-26AD-49DB-B01C-85BEE896E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339776"/>
            <a:ext cx="2743200" cy="365125"/>
          </a:xfrm>
        </p:spPr>
        <p:txBody>
          <a:bodyPr/>
          <a:lstStyle/>
          <a:p>
            <a:pPr algn="ctr"/>
            <a:fld id="{EF00A945-61C3-42CF-A444-A66B41AC5691}" type="slidenum">
              <a:rPr lang="en-MY" sz="1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9</a:t>
            </a:fld>
            <a:endParaRPr lang="en-MY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0587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</TotalTime>
  <Words>809</Words>
  <Application>Microsoft Office PowerPoint</Application>
  <PresentationFormat>Widescreen</PresentationFormat>
  <Paragraphs>103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Brush Script MT</vt:lpstr>
      <vt:lpstr>Calibri</vt:lpstr>
      <vt:lpstr>Calibri Light</vt:lpstr>
      <vt:lpstr>Courier New</vt:lpstr>
      <vt:lpstr>Symbol</vt:lpstr>
      <vt:lpstr>Office Theme</vt:lpstr>
      <vt:lpstr>TRAINING OF CORE TRAINERS</vt:lpstr>
      <vt:lpstr>Learning Objectives</vt:lpstr>
      <vt:lpstr>Investigations</vt:lpstr>
      <vt:lpstr> Antibody screening</vt:lpstr>
      <vt:lpstr>Screening -2</vt:lpstr>
      <vt:lpstr>CPG Recommendation</vt:lpstr>
      <vt:lpstr>HCV Core Antigen (HCVcAG)</vt:lpstr>
      <vt:lpstr>HCV Core Antigen (HCVcAG)</vt:lpstr>
      <vt:lpstr>HCV molecular </vt:lpstr>
      <vt:lpstr>HCV molecular </vt:lpstr>
      <vt:lpstr>PowerPoint Presentation</vt:lpstr>
      <vt:lpstr>PowerPoint Presentation</vt:lpstr>
      <vt:lpstr>HCV genotype</vt:lpstr>
      <vt:lpstr>HCV genotype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Salmah Idris</dc:creator>
  <cp:lastModifiedBy>Siti Aishah Fadzilah</cp:lastModifiedBy>
  <cp:revision>39</cp:revision>
  <dcterms:created xsi:type="dcterms:W3CDTF">2021-02-12T06:58:53Z</dcterms:created>
  <dcterms:modified xsi:type="dcterms:W3CDTF">2021-11-10T03:00:50Z</dcterms:modified>
</cp:coreProperties>
</file>