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59" r:id="rId3"/>
    <p:sldId id="257" r:id="rId4"/>
    <p:sldId id="258" r:id="rId5"/>
    <p:sldId id="262" r:id="rId6"/>
    <p:sldId id="263" r:id="rId7"/>
    <p:sldId id="289" r:id="rId8"/>
    <p:sldId id="288" r:id="rId9"/>
    <p:sldId id="268" r:id="rId10"/>
    <p:sldId id="269" r:id="rId11"/>
    <p:sldId id="264" r:id="rId12"/>
    <p:sldId id="290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5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53FBF-8D57-4301-BD0D-4AE17D86D2B9}" type="datetimeFigureOut">
              <a:rPr lang="en-MY" smtClean="0"/>
              <a:t>11/11/2021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211EC-4E50-47B4-B037-4B28175D60B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640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D966-844A-4D04-BF1A-6AB5C2EC9475}" type="datetime1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6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587C-8CEE-4D48-8817-07D7C8659366}" type="datetime1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6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15C-ECCD-4F6A-9249-1190A523A757}" type="datetime1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4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8AE2-7BDC-4D2E-A518-DDC9DD3A1E0D}" type="datetime1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5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5B62-13BE-4EC3-A87F-B03BEA44CA72}" type="datetime1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BC10-384E-401E-A249-0F2F937C3E57}" type="datetime1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1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FC95-2583-4F3A-B74B-90DCB53579F0}" type="datetime1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3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56E-6284-430D-B490-C67002079EAF}" type="datetime1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6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40A4-C7BE-4FA0-AECE-DCC457B7A56E}" type="datetime1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0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9A4E-CE0D-4054-9662-F6701A2627CC}" type="datetime1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9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5032-5C5B-42A7-B5B5-AEA8361A7A88}" type="datetime1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0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6099-A9C7-4686-B31C-7821E9003002}" type="datetime1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CA89-A487-4F2A-865D-5B62B0FC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DC0044-D2E0-4704-A8C9-464C27EE0B4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351091" y="291588"/>
            <a:ext cx="11342145" cy="634578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385" y="814836"/>
            <a:ext cx="7115695" cy="878781"/>
          </a:xfr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OF CORE TRAINERS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27764C-216B-4C34-8FD4-0108636E3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108" y="309768"/>
            <a:ext cx="4057801" cy="6256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4CF9F5A-68D0-4DD4-813D-F165BDAEAFAD}"/>
              </a:ext>
            </a:extLst>
          </p:cNvPr>
          <p:cNvSpPr txBox="1">
            <a:spLocks/>
          </p:cNvSpPr>
          <p:nvPr/>
        </p:nvSpPr>
        <p:spPr>
          <a:xfrm>
            <a:off x="382385" y="3232386"/>
            <a:ext cx="7113738" cy="30085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PRE-TREATMENT ASSESMENT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Norasiah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Abu Bakar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Gastroenterologist/Hepatologist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E17A4C5-C266-41B1-981E-7B4E19911AF5}"/>
              </a:ext>
            </a:extLst>
          </p:cNvPr>
          <p:cNvSpPr txBox="1">
            <a:spLocks/>
          </p:cNvSpPr>
          <p:nvPr/>
        </p:nvSpPr>
        <p:spPr>
          <a:xfrm>
            <a:off x="384342" y="1706426"/>
            <a:ext cx="7113738" cy="13011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CPG Management of Chronic Hepatitis C in Adults</a:t>
            </a:r>
          </a:p>
        </p:txBody>
      </p:sp>
    </p:spTree>
    <p:extLst>
      <p:ext uri="{BB962C8B-B14F-4D97-AF65-F5344CB8AC3E}">
        <p14:creationId xmlns:p14="http://schemas.microsoft.com/office/powerpoint/2010/main" val="383299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7FDC6C16-2FDE-4EC8-940A-0495E8F444F3}"/>
              </a:ext>
            </a:extLst>
          </p:cNvPr>
          <p:cNvSpPr txBox="1">
            <a:spLocks/>
          </p:cNvSpPr>
          <p:nvPr/>
        </p:nvSpPr>
        <p:spPr>
          <a:xfrm>
            <a:off x="4724400" y="63397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5D8A0B-82D8-4948-9857-4606FAB6A6C2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APRI, FIB-4 &amp; TE</a:t>
            </a:r>
            <a:endParaRPr lang="en-MY" sz="4800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5BB25E-74D3-4EBA-85E5-BBAFCAA24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712136-99F7-46AB-8948-BF5D00366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1908592"/>
            <a:ext cx="11566121" cy="329883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A06B0E3-F405-42D9-B164-F4CFA2BD0B9E}"/>
              </a:ext>
            </a:extLst>
          </p:cNvPr>
          <p:cNvSpPr/>
          <p:nvPr/>
        </p:nvSpPr>
        <p:spPr>
          <a:xfrm>
            <a:off x="361950" y="6199322"/>
            <a:ext cx="7175715" cy="505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</a:t>
            </a:r>
          </a:p>
          <a:p>
            <a:pPr marL="342900" indent="-342900">
              <a:buFont typeface="+mj-lt"/>
              <a:buAutoNum type="arabicPeriod"/>
            </a:pPr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Health Organization. Geneva: WHO; 2018.</a:t>
            </a:r>
          </a:p>
          <a:p>
            <a:pPr marL="342900" indent="-342900">
              <a:buFont typeface="+mj-lt"/>
              <a:buAutoNum type="arabicPeriod"/>
            </a:pPr>
            <a:r>
              <a:rPr lang="en-MY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Castéra</a:t>
            </a:r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 et al. J Hepatol. 2009;50(1):59-68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CA01D0-DEFE-4C04-9EC4-1ECD2399A9EF}"/>
              </a:ext>
            </a:extLst>
          </p:cNvPr>
          <p:cNvSpPr txBox="1"/>
          <p:nvPr/>
        </p:nvSpPr>
        <p:spPr>
          <a:xfrm>
            <a:off x="276225" y="5207428"/>
            <a:ext cx="115538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>
                <a:latin typeface="Arial" panose="020B0604020202020204" pitchFamily="34" charset="0"/>
                <a:cs typeface="Arial" panose="020B0604020202020204" pitchFamily="34" charset="0"/>
              </a:rPr>
              <a:t>Note: The values mentioned in Table 1 are based on consensus of both CPG DG &amp; RC.</a:t>
            </a:r>
          </a:p>
        </p:txBody>
      </p:sp>
    </p:spTree>
    <p:extLst>
      <p:ext uri="{BB962C8B-B14F-4D97-AF65-F5344CB8AC3E}">
        <p14:creationId xmlns:p14="http://schemas.microsoft.com/office/powerpoint/2010/main" val="332450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C7BDB-E8AD-4A15-BFFE-A515CEBA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1537" y="6339776"/>
            <a:ext cx="2743200" cy="365125"/>
          </a:xfrm>
        </p:spPr>
        <p:txBody>
          <a:bodyPr/>
          <a:lstStyle/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11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EC7246-8174-4597-BC88-583B65599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38" y="1757782"/>
            <a:ext cx="11553825" cy="354263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6B4F91B-A043-41C8-8E03-1821069EE5C3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</a:t>
            </a:r>
            <a:endParaRPr lang="en-MY" sz="4800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5BE9A6A-364C-4ECE-9F48-AA5BEE0A3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97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4" y="2402138"/>
            <a:ext cx="11535581" cy="2069432"/>
          </a:xfrm>
        </p:spPr>
        <p:txBody>
          <a:bodyPr>
            <a:normAutofit/>
          </a:bodyPr>
          <a:lstStyle/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Differentiating non-cirrhotic &amp; cirrhotic liver in pre-treatment assessment is important in determining the DAA regime.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E3F916E-D8E6-4ECB-8487-2E2644B57525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Home Message</a:t>
            </a:r>
            <a:endParaRPr lang="en-MY" sz="4800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1C701-5E30-43E0-88CE-066271E2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119D50-FB10-40ED-987A-AE1C6F280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39776"/>
            <a:ext cx="2743200" cy="365125"/>
          </a:xfrm>
        </p:spPr>
        <p:txBody>
          <a:bodyPr/>
          <a:lstStyle/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12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10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D1F090-164A-4F43-AFFA-9BE3DA0E625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351091" y="291588"/>
            <a:ext cx="11342145" cy="634578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1D6926-DE8F-4DC3-BC57-9B2E7B96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462" y="2815936"/>
            <a:ext cx="10363200" cy="1226127"/>
          </a:xfrm>
        </p:spPr>
        <p:txBody>
          <a:bodyPr>
            <a:noAutofit/>
          </a:bodyPr>
          <a:lstStyle/>
          <a:p>
            <a:r>
              <a:rPr lang="en-MY" sz="7200" dirty="0">
                <a:latin typeface="Brush Script MT" panose="03060802040406070304" pitchFamily="66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8634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448" y="1825626"/>
            <a:ext cx="11143282" cy="3614280"/>
          </a:xfrm>
        </p:spPr>
        <p:txBody>
          <a:bodyPr>
            <a:normAutofit fontScale="92500" lnSpcReduction="20000"/>
          </a:bodyPr>
          <a:lstStyle/>
          <a:p>
            <a:pPr marL="712788" indent="-71278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identify co-morbidities &amp; assess status of the liver of the patient</a:t>
            </a:r>
          </a:p>
          <a:p>
            <a:pPr marL="712788" indent="-71278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assess the severity of liver fibrosis  </a:t>
            </a:r>
          </a:p>
          <a:p>
            <a:pPr marL="712788" indent="-71278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determine blood investigations need to be sent prior to the treatment</a:t>
            </a:r>
          </a:p>
          <a:p>
            <a:pPr marL="712788" indent="-71278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know the non-invasive method of assessing  liver fibrosis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3D3B617-76B9-4592-A573-6B76E2395FA3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  <a:endParaRPr lang="en-MY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9DCAE1-1F92-48A7-9403-447F694A8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9428CB-DF67-4084-B2C3-E01B6FC1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1537" y="6339776"/>
            <a:ext cx="2743200" cy="365125"/>
          </a:xfrm>
        </p:spPr>
        <p:txBody>
          <a:bodyPr/>
          <a:lstStyle/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2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3079" y="2791265"/>
            <a:ext cx="5954095" cy="2281426"/>
          </a:xfrm>
        </p:spPr>
        <p:txBody>
          <a:bodyPr>
            <a:normAutofit fontScale="92500" lnSpcReduction="10000"/>
          </a:bodyPr>
          <a:lstStyle/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Prior to initiation of treatment, hepatitis C patients must be assessed to identify presence of co-morbidity &amp; to determine cirrhosis status.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A95805-0565-4770-9A31-18DBA27FDD63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Pre-treatment Assessment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903319-081A-40B4-BD4E-15DD41F30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0EB0F4-8FF5-42C3-A627-2885D00B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39776"/>
            <a:ext cx="2743200" cy="365125"/>
          </a:xfrm>
        </p:spPr>
        <p:txBody>
          <a:bodyPr/>
          <a:lstStyle/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D0B50D-05A4-411F-98BE-06BB1CDE47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24" y="1524180"/>
            <a:ext cx="4614966" cy="499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948" y="2228581"/>
            <a:ext cx="11143283" cy="325781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following investigations need to be performed prior to the treatment: 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full blood count 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liver function test (LFT) including AST 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serum creatinine 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normalised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ratio (for all cirrhotic patients)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HIV &amp; hepatitis B surface antigen screening 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APRI and/or FIB-4 score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847E169-F801-4342-8C4D-042E744C0EC5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Investigations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607711-A55D-4167-8ABF-BD46BC755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F77F2-AE83-4CD4-80BE-3586AF08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399" y="6339776"/>
            <a:ext cx="2743200" cy="365125"/>
          </a:xfrm>
        </p:spPr>
        <p:txBody>
          <a:bodyPr/>
          <a:lstStyle/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5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949" y="2154264"/>
            <a:ext cx="11158780" cy="3254643"/>
          </a:xfrm>
        </p:spPr>
        <p:txBody>
          <a:bodyPr>
            <a:normAutofit/>
          </a:bodyPr>
          <a:lstStyle/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Accurate assessment on the severity of liver fibrosis is important for prognosticate and treatment planning in HCV patients.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Non-invasive methods of assessing fibrosis have been developed to reduce the need for liver biopsy.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9BCF129-39E6-4194-B7DF-79A0B6BAC99A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Non-invasive Methods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434F19-9D25-407D-9D20-7D9D98FCF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B2541B-24B1-4E69-A644-408695827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39776"/>
            <a:ext cx="2743200" cy="365125"/>
          </a:xfrm>
        </p:spPr>
        <p:txBody>
          <a:bodyPr/>
          <a:lstStyle/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0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946" y="2310063"/>
            <a:ext cx="11143281" cy="3966750"/>
          </a:xfrm>
        </p:spPr>
        <p:txBody>
          <a:bodyPr>
            <a:normAutofit/>
          </a:bodyPr>
          <a:lstStyle/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systematic review evaluates the ability of non-invasive measures in assessing hepatic inflammation &amp; fibrosis among chronic HCV patients.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AST to platelet ratio index (APRI) is simple to be used in estimating fibrosis with AUC with a range of 0.87 - 0.89.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E3F916E-D8E6-4ECB-8487-2E2644B57525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Non-invasive Methods -</a:t>
            </a:r>
            <a:r>
              <a:rPr lang="en-MY" sz="48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1C701-5E30-43E0-88CE-066271E2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53B16-1EEA-42B7-BFD9-342AA2D50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39776"/>
            <a:ext cx="2743200" cy="365125"/>
          </a:xfrm>
        </p:spPr>
        <p:txBody>
          <a:bodyPr/>
          <a:lstStyle/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26D0A7-CD1B-414C-B309-DDE5D01A8F60}"/>
              </a:ext>
            </a:extLst>
          </p:cNvPr>
          <p:cNvSpPr/>
          <p:nvPr/>
        </p:nvSpPr>
        <p:spPr>
          <a:xfrm>
            <a:off x="361950" y="6339776"/>
            <a:ext cx="7175715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21"/>
            </a:pPr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 JO et al. Aliment </a:t>
            </a:r>
            <a:r>
              <a:rPr lang="en-MY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Pharmacol</a:t>
            </a:r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</a:t>
            </a:r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2009;30(6):557-76.</a:t>
            </a:r>
          </a:p>
        </p:txBody>
      </p:sp>
    </p:spTree>
    <p:extLst>
      <p:ext uri="{BB962C8B-B14F-4D97-AF65-F5344CB8AC3E}">
        <p14:creationId xmlns:p14="http://schemas.microsoft.com/office/powerpoint/2010/main" val="373431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53" y="2149642"/>
            <a:ext cx="11205274" cy="3398752"/>
          </a:xfrm>
        </p:spPr>
        <p:txBody>
          <a:bodyPr>
            <a:normAutofit lnSpcReduction="10000"/>
          </a:bodyPr>
          <a:lstStyle/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 Fibrosis-4 (FIB-4) index, the AUC was 0.765 for differentiating Ishak 0 - 3 from 4 - 6. This was validated in a large cohort study which demonstrated AUC of 0.85 for severe fibrosis &amp; 0.91 for cirrhosis.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Transient elastography (TE) distinguished mild/moderate fibrosis from severe fibrosis/cirrhosis with AUC of 0.94.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E3F916E-D8E6-4ECB-8487-2E2644B57525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Non-invasive Methods -</a:t>
            </a:r>
            <a:r>
              <a:rPr lang="en-MY" sz="48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1C701-5E30-43E0-88CE-066271E2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449723-FD1A-4CF6-B05F-8BD0AC58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39776"/>
            <a:ext cx="2743200" cy="365125"/>
          </a:xfrm>
        </p:spPr>
        <p:txBody>
          <a:bodyPr/>
          <a:lstStyle/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9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955" y="1732547"/>
            <a:ext cx="11267269" cy="4154906"/>
          </a:xfrm>
        </p:spPr>
        <p:txBody>
          <a:bodyPr>
            <a:normAutofit lnSpcReduction="10000"/>
          </a:bodyPr>
          <a:lstStyle/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 has better sensitivity &amp; specificity compared with conventional USG or doppler USG. The AUC increases from stage F1 to F4 liver fibrosis for both TE &amp; US. However, the results are higher in TE.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diagnostic accuracy is much better in TE compared with doppler USG in F2 to F4 liver fibrosis. The AUC for TE in F2, F3 &amp; F4 is 0.89, 0.96 &amp; 1.0 respectively.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 is available in limited centers whereas MRE is not available in Malaysia. However, once MRE is available, it can be incorporated into the MRI examination.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E3F916E-D8E6-4ECB-8487-2E2644B57525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Non-invasive Methods -</a:t>
            </a:r>
            <a:r>
              <a:rPr lang="en-MY" sz="48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1C701-5E30-43E0-88CE-066271E2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119D50-FB10-40ED-987A-AE1C6F280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39776"/>
            <a:ext cx="2743200" cy="365125"/>
          </a:xfrm>
        </p:spPr>
        <p:txBody>
          <a:bodyPr/>
          <a:lstStyle/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E033E-7428-4E0B-8D09-E889404E335E}"/>
              </a:ext>
            </a:extLst>
          </p:cNvPr>
          <p:cNvSpPr/>
          <p:nvPr/>
        </p:nvSpPr>
        <p:spPr>
          <a:xfrm>
            <a:off x="361950" y="6339776"/>
            <a:ext cx="7175715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24"/>
            </a:pPr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Wang JH et al. J Gastroenterol. 2009;44(5):439-46.</a:t>
            </a:r>
          </a:p>
          <a:p>
            <a:pPr marL="342900" indent="-342900">
              <a:buFont typeface="+mj-lt"/>
              <a:buAutoNum type="arabicPeriod" startAt="24"/>
            </a:pPr>
            <a:r>
              <a:rPr lang="en-MY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Moustafa</a:t>
            </a:r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 et al. Arab J Gastroenterol. 2017;18(1):6-12.</a:t>
            </a:r>
          </a:p>
        </p:txBody>
      </p:sp>
    </p:spTree>
    <p:extLst>
      <p:ext uri="{BB962C8B-B14F-4D97-AF65-F5344CB8AC3E}">
        <p14:creationId xmlns:p14="http://schemas.microsoft.com/office/powerpoint/2010/main" val="3623469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B816B-48E3-4721-8AFD-C7CCF468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A89-A487-4F2A-865D-5B62B0FC01C3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42E5FE-E6F9-4B20-9461-2F190ED7345F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CPG Recommendation</a:t>
            </a:r>
            <a:endParaRPr lang="en-MY" sz="4800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883833-8B28-4FC6-9466-07B516C73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5AB9BD-7388-4E6D-A2C2-E215ABA39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1843686"/>
            <a:ext cx="11553825" cy="3549724"/>
          </a:xfrm>
          <a:prstGeom prst="rect">
            <a:avLst/>
          </a:prstGeom>
        </p:spPr>
      </p:pic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66C7B0BD-859F-4EA2-8E4A-8B27C6B98547}"/>
              </a:ext>
            </a:extLst>
          </p:cNvPr>
          <p:cNvSpPr txBox="1">
            <a:spLocks/>
          </p:cNvSpPr>
          <p:nvPr/>
        </p:nvSpPr>
        <p:spPr>
          <a:xfrm>
            <a:off x="4724400" y="63397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A68CA89-A487-4F2A-865D-5B62B0FC01C3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9</a:t>
            </a:fld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53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528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Brush Script MT</vt:lpstr>
      <vt:lpstr>Calibri</vt:lpstr>
      <vt:lpstr>Calibri Light</vt:lpstr>
      <vt:lpstr>Office Theme</vt:lpstr>
      <vt:lpstr>TRAINING OF CORE TRAINERS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OF CORE TRAINERS: MANAGEMENT OF CHRONIC HEPATITIS C IN ADULTS  LECTURE 3 : PRE TREATMENT ASSESSMENT  DR NORASIAH ABU BAKAR</dc:title>
  <dc:creator>perubatan13</dc:creator>
  <cp:lastModifiedBy>Siti Aishah Fadzilah</cp:lastModifiedBy>
  <cp:revision>18</cp:revision>
  <dcterms:created xsi:type="dcterms:W3CDTF">2021-02-16T07:00:03Z</dcterms:created>
  <dcterms:modified xsi:type="dcterms:W3CDTF">2021-11-11T04:09:20Z</dcterms:modified>
</cp:coreProperties>
</file>