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4" r:id="rId2"/>
    <p:sldId id="257" r:id="rId3"/>
    <p:sldId id="296" r:id="rId4"/>
    <p:sldId id="258" r:id="rId5"/>
    <p:sldId id="260" r:id="rId6"/>
    <p:sldId id="259" r:id="rId7"/>
    <p:sldId id="261" r:id="rId8"/>
    <p:sldId id="262" r:id="rId9"/>
    <p:sldId id="288" r:id="rId10"/>
    <p:sldId id="263" r:id="rId11"/>
    <p:sldId id="270" r:id="rId12"/>
    <p:sldId id="298" r:id="rId13"/>
    <p:sldId id="264" r:id="rId14"/>
    <p:sldId id="300" r:id="rId15"/>
    <p:sldId id="266" r:id="rId16"/>
    <p:sldId id="297" r:id="rId17"/>
    <p:sldId id="292" r:id="rId18"/>
    <p:sldId id="293" r:id="rId19"/>
    <p:sldId id="294"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89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3B60B-059E-4DA4-81A9-5AD26F9439DE}" type="datetimeFigureOut">
              <a:rPr lang="en-MY" smtClean="0"/>
              <a:t>15/11/2021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3A450-EBBE-440E-99BF-D6BBE7515686}" type="slidenum">
              <a:rPr lang="en-MY" smtClean="0"/>
              <a:t>‹#›</a:t>
            </a:fld>
            <a:endParaRPr lang="en-MY"/>
          </a:p>
        </p:txBody>
      </p:sp>
    </p:spTree>
    <p:extLst>
      <p:ext uri="{BB962C8B-B14F-4D97-AF65-F5344CB8AC3E}">
        <p14:creationId xmlns:p14="http://schemas.microsoft.com/office/powerpoint/2010/main" val="133243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8028948-2DFF-4B7F-9BFF-FFC629A4D22F}" type="slidenum">
              <a:rPr lang="en-US" altLang="en-US" sz="1300" smtClean="0">
                <a:solidFill>
                  <a:prstClr val="black"/>
                </a:solidFill>
              </a:rPr>
              <a:pPr eaLnBrk="1" hangingPunct="1">
                <a:spcBef>
                  <a:spcPct val="0"/>
                </a:spcBef>
              </a:pPr>
              <a:t>3</a:t>
            </a:fld>
            <a:endParaRPr lang="en-US" altLang="en-US" sz="1300">
              <a:solidFill>
                <a:prstClr val="black"/>
              </a:solidFill>
            </a:endParaRPr>
          </a:p>
        </p:txBody>
      </p:sp>
      <p:sp>
        <p:nvSpPr>
          <p:cNvPr id="573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Long-term follow-up studies have shown that an SVR corresponds to a definitive cure of HCV infection in the vast majority of cases.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Undetectable HCV core antigen 24 weeks after the end of therapy can be used as an alternative to HCV RNA testing to define the SVR24, respectively, in patients with detectable core antigen before treatment.</a:t>
            </a:r>
            <a:endParaRPr lang="en-US" dirty="0"/>
          </a:p>
          <a:p>
            <a:endParaRPr lang="en-MY" dirty="0"/>
          </a:p>
        </p:txBody>
      </p:sp>
      <p:sp>
        <p:nvSpPr>
          <p:cNvPr id="4" name="Slide Number Placeholder 3"/>
          <p:cNvSpPr>
            <a:spLocks noGrp="1"/>
          </p:cNvSpPr>
          <p:nvPr>
            <p:ph type="sldNum" sz="quarter" idx="5"/>
          </p:nvPr>
        </p:nvSpPr>
        <p:spPr/>
        <p:txBody>
          <a:bodyPr/>
          <a:lstStyle/>
          <a:p>
            <a:fld id="{94A3A450-EBBE-440E-99BF-D6BBE7515686}" type="slidenum">
              <a:rPr lang="en-MY" smtClean="0"/>
              <a:t>14</a:t>
            </a:fld>
            <a:endParaRPr lang="en-MY"/>
          </a:p>
        </p:txBody>
      </p:sp>
    </p:spTree>
    <p:extLst>
      <p:ext uri="{BB962C8B-B14F-4D97-AF65-F5344CB8AC3E}">
        <p14:creationId xmlns:p14="http://schemas.microsoft.com/office/powerpoint/2010/main" val="131018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5686C7-050C-4680-878E-2C86031A1129}" type="datetime1">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327383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541D76C-8234-4F07-9D66-2391091ADF3F}" type="datetime1">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47041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6049F532-3BAC-444A-B4D1-BDB8E2DECFDC}" type="datetime1">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284884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548932-5228-42D2-A6CB-721B2C87A929}" type="datetime1">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61723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C8EFDF92-4E01-456C-B0D0-96F84797C429}" type="datetime1">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110609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BDC9BD0-B6F5-49D4-A443-FFFD2C9AEB5A}" type="datetime1">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149679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AB275AD6-66CF-452C-9169-1A859228D9AF}" type="datetime1">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393193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2F5C69-3FF3-419C-959D-6140F1C4DBCC}" type="datetime1">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120067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D431-9482-43A9-98D8-EED2654E647D}" type="datetime1">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21548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344D6185-8E3C-4B67-85FE-9A43B0C8A307}" type="datetime1">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2685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171D2201-9487-4426-A8E0-D00E438D84DD}" type="datetime1">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53B88-BBB5-C14B-A934-C194B2280BCF}" type="slidenum">
              <a:rPr lang="en-US" smtClean="0"/>
              <a:t>‹#›</a:t>
            </a:fld>
            <a:endParaRPr lang="en-US"/>
          </a:p>
        </p:txBody>
      </p:sp>
    </p:spTree>
    <p:extLst>
      <p:ext uri="{BB962C8B-B14F-4D97-AF65-F5344CB8AC3E}">
        <p14:creationId xmlns:p14="http://schemas.microsoft.com/office/powerpoint/2010/main" val="135011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3CDD5-4A7D-4B13-A8B7-4982E7165166}" type="datetime1">
              <a:rPr lang="en-US" smtClean="0"/>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53B88-BBB5-C14B-A934-C194B2280BCF}" type="slidenum">
              <a:rPr lang="en-US" smtClean="0"/>
              <a:t>‹#›</a:t>
            </a:fld>
            <a:endParaRPr lang="en-US"/>
          </a:p>
        </p:txBody>
      </p:sp>
    </p:spTree>
    <p:extLst>
      <p:ext uri="{BB962C8B-B14F-4D97-AF65-F5344CB8AC3E}">
        <p14:creationId xmlns:p14="http://schemas.microsoft.com/office/powerpoint/2010/main" val="125459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p-druginteractions.org/checke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C0044-D2E0-4704-A8C9-464C27EE0B4C}"/>
              </a:ext>
            </a:extLst>
          </p:cNvPr>
          <p:cNvPicPr>
            <a:picLocks noChangeAspect="1"/>
          </p:cNvPicPr>
          <p:nvPr/>
        </p:nvPicPr>
        <p:blipFill>
          <a:blip r:embed="rId2">
            <a:lum bright="70000" contrast="-70000"/>
          </a:blip>
          <a:stretch>
            <a:fillRect/>
          </a:stretch>
        </p:blipFill>
        <p:spPr>
          <a:xfrm>
            <a:off x="351091" y="291588"/>
            <a:ext cx="11342145" cy="6345784"/>
          </a:xfrm>
          <a:prstGeom prst="rect">
            <a:avLst/>
          </a:prstGeom>
          <a:effectLst>
            <a:softEdge rad="635000"/>
          </a:effectLst>
        </p:spPr>
      </p:pic>
      <p:sp>
        <p:nvSpPr>
          <p:cNvPr id="2" name="Title 1"/>
          <p:cNvSpPr>
            <a:spLocks noGrp="1"/>
          </p:cNvSpPr>
          <p:nvPr>
            <p:ph type="ctrTitle"/>
          </p:nvPr>
        </p:nvSpPr>
        <p:spPr>
          <a:xfrm>
            <a:off x="382385" y="814836"/>
            <a:ext cx="7115695" cy="878781"/>
          </a:xfrm>
          <a:solidFill>
            <a:schemeClr val="tx1"/>
          </a:solidFill>
          <a:ln w="38100">
            <a:solidFill>
              <a:schemeClr val="tx1"/>
            </a:solidFill>
          </a:ln>
        </p:spPr>
        <p:txBody>
          <a:bodyPr>
            <a:normAutofit/>
          </a:bodyPr>
          <a:lstStyle/>
          <a:p>
            <a:r>
              <a:rPr lang="en-US" sz="3600" dirty="0">
                <a:solidFill>
                  <a:schemeClr val="bg1"/>
                </a:solidFill>
                <a:latin typeface="Arial" panose="020B0604020202020204" pitchFamily="34" charset="0"/>
                <a:cs typeface="Arial" panose="020B0604020202020204" pitchFamily="34" charset="0"/>
              </a:rPr>
              <a:t>TRAINING OF CORE TRAINERS</a:t>
            </a:r>
          </a:p>
        </p:txBody>
      </p:sp>
      <p:pic>
        <p:nvPicPr>
          <p:cNvPr id="4" name="Picture 3">
            <a:extLst>
              <a:ext uri="{FF2B5EF4-FFF2-40B4-BE49-F238E27FC236}">
                <a16:creationId xmlns:a16="http://schemas.microsoft.com/office/drawing/2014/main" id="{2127764C-216B-4C34-8FD4-0108636E304C}"/>
              </a:ext>
            </a:extLst>
          </p:cNvPr>
          <p:cNvPicPr>
            <a:picLocks noChangeAspect="1"/>
          </p:cNvPicPr>
          <p:nvPr/>
        </p:nvPicPr>
        <p:blipFill>
          <a:blip r:embed="rId3"/>
          <a:stretch>
            <a:fillRect/>
          </a:stretch>
        </p:blipFill>
        <p:spPr>
          <a:xfrm>
            <a:off x="7783108" y="309768"/>
            <a:ext cx="4057801" cy="6256644"/>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A4CF9F5A-68D0-4DD4-813D-F165BDAEAFAD}"/>
              </a:ext>
            </a:extLst>
          </p:cNvPr>
          <p:cNvSpPr txBox="1">
            <a:spLocks/>
          </p:cNvSpPr>
          <p:nvPr/>
        </p:nvSpPr>
        <p:spPr>
          <a:xfrm>
            <a:off x="382385" y="3232386"/>
            <a:ext cx="7113738" cy="3008565"/>
          </a:xfrm>
          <a:prstGeom prst="rect">
            <a:avLst/>
          </a:prstGeom>
          <a:ln w="38100">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TREATMENT</a:t>
            </a:r>
          </a:p>
          <a:p>
            <a:r>
              <a:rPr lang="en-US" sz="3600" dirty="0">
                <a:latin typeface="Arial" panose="020B0604020202020204" pitchFamily="34" charset="0"/>
                <a:cs typeface="Arial" panose="020B0604020202020204" pitchFamily="34" charset="0"/>
              </a:rPr>
              <a:t>Dr. </a:t>
            </a:r>
            <a:r>
              <a:rPr lang="en-US" sz="3600" dirty="0" err="1">
                <a:latin typeface="Arial" panose="020B0604020202020204" pitchFamily="34" charset="0"/>
                <a:cs typeface="Arial" panose="020B0604020202020204" pitchFamily="34" charset="0"/>
              </a:rPr>
              <a:t>Haniza</a:t>
            </a:r>
            <a:r>
              <a:rPr lang="en-US" sz="3600" dirty="0">
                <a:latin typeface="Arial" panose="020B0604020202020204" pitchFamily="34" charset="0"/>
                <a:cs typeface="Arial" panose="020B0604020202020204" pitchFamily="34" charset="0"/>
              </a:rPr>
              <a:t> Omar</a:t>
            </a:r>
          </a:p>
          <a:p>
            <a:r>
              <a:rPr lang="en-US" sz="3200" dirty="0">
                <a:latin typeface="Arial" panose="020B0604020202020204" pitchFamily="34" charset="0"/>
                <a:cs typeface="Arial" panose="020B0604020202020204" pitchFamily="34" charset="0"/>
              </a:rPr>
              <a:t>Gastroenterologist/Hepatologist </a:t>
            </a:r>
          </a:p>
        </p:txBody>
      </p:sp>
      <p:sp>
        <p:nvSpPr>
          <p:cNvPr id="9" name="Title 1">
            <a:extLst>
              <a:ext uri="{FF2B5EF4-FFF2-40B4-BE49-F238E27FC236}">
                <a16:creationId xmlns:a16="http://schemas.microsoft.com/office/drawing/2014/main" id="{2E17A4C5-C266-41B1-981E-7B4E19911AF5}"/>
              </a:ext>
            </a:extLst>
          </p:cNvPr>
          <p:cNvSpPr txBox="1">
            <a:spLocks/>
          </p:cNvSpPr>
          <p:nvPr/>
        </p:nvSpPr>
        <p:spPr>
          <a:xfrm>
            <a:off x="384342" y="1706426"/>
            <a:ext cx="7113738" cy="1301148"/>
          </a:xfrm>
          <a:prstGeom prst="rect">
            <a:avLst/>
          </a:prstGeom>
          <a:noFill/>
          <a:ln w="38100">
            <a:solidFill>
              <a:schemeClr val="tx1"/>
            </a:solidFill>
          </a:ln>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CPG Management of Chronic Hepatitis C in Adults</a:t>
            </a:r>
          </a:p>
        </p:txBody>
      </p:sp>
    </p:spTree>
    <p:extLst>
      <p:ext uri="{BB962C8B-B14F-4D97-AF65-F5344CB8AC3E}">
        <p14:creationId xmlns:p14="http://schemas.microsoft.com/office/powerpoint/2010/main" val="383299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21" y="1749345"/>
            <a:ext cx="11553824" cy="1015663"/>
          </a:xfrm>
          <a:prstGeom prst="rect">
            <a:avLst/>
          </a:prstGeom>
          <a:noFill/>
        </p:spPr>
        <p:txBody>
          <a:bodyPr wrap="square" rtlCol="0">
            <a:spAutoFit/>
          </a:bodyPr>
          <a:lstStyle/>
          <a:p>
            <a:pPr algn="just"/>
            <a:r>
              <a:rPr lang="en-US" sz="3000" dirty="0">
                <a:latin typeface="Arial" panose="020B0604020202020204" pitchFamily="34" charset="0"/>
                <a:cs typeface="Arial" panose="020B0604020202020204" pitchFamily="34" charset="0"/>
              </a:rPr>
              <a:t>Pre-treatment assessment of concomitant medication should be done to avoid DDI</a:t>
            </a:r>
          </a:p>
        </p:txBody>
      </p:sp>
      <p:sp>
        <p:nvSpPr>
          <p:cNvPr id="5" name="TextBox 4"/>
          <p:cNvSpPr txBox="1"/>
          <p:nvPr/>
        </p:nvSpPr>
        <p:spPr>
          <a:xfrm>
            <a:off x="319090" y="5204948"/>
            <a:ext cx="11553819"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Prescribers may consult the University of Liverpool webpage on hepatitis drug interactions at </a:t>
            </a:r>
            <a:r>
              <a:rPr lang="en-US" sz="2400" dirty="0">
                <a:latin typeface="Arial" panose="020B0604020202020204" pitchFamily="34" charset="0"/>
                <a:cs typeface="Arial" panose="020B0604020202020204" pitchFamily="34" charset="0"/>
                <a:hlinkClick r:id="rId2"/>
              </a:rPr>
              <a:t>https://www.hep-druginteractions.org/checker</a:t>
            </a:r>
            <a:r>
              <a:rPr lang="en-US" sz="2400" dirty="0">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337C97C6-BC42-42D8-BA3B-4B1C2FE25B52}"/>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Drug-drug Interactions (DDIs)</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050B8B2-AA6E-4FD9-B272-F325DB69AA9C}"/>
              </a:ext>
            </a:extLst>
          </p:cNvPr>
          <p:cNvPicPr>
            <a:picLocks noChangeAspect="1"/>
          </p:cNvPicPr>
          <p:nvPr/>
        </p:nvPicPr>
        <p:blipFill>
          <a:blip r:embed="rId3"/>
          <a:stretch>
            <a:fillRect/>
          </a:stretch>
        </p:blipFill>
        <p:spPr>
          <a:xfrm>
            <a:off x="10524225" y="5703522"/>
            <a:ext cx="1488805" cy="1001379"/>
          </a:xfrm>
          <a:prstGeom prst="rect">
            <a:avLst/>
          </a:prstGeom>
        </p:spPr>
      </p:pic>
      <p:sp>
        <p:nvSpPr>
          <p:cNvPr id="8" name="Slide Number Placeholder 7">
            <a:extLst>
              <a:ext uri="{FF2B5EF4-FFF2-40B4-BE49-F238E27FC236}">
                <a16:creationId xmlns:a16="http://schemas.microsoft.com/office/drawing/2014/main" id="{DF29BD35-6021-4AA9-819D-D2BF40468B7C}"/>
              </a:ext>
            </a:extLst>
          </p:cNvPr>
          <p:cNvSpPr>
            <a:spLocks noGrp="1"/>
          </p:cNvSpPr>
          <p:nvPr>
            <p:ph type="sldNum" sz="quarter" idx="12"/>
          </p:nvPr>
        </p:nvSpPr>
        <p:spPr>
          <a:xfrm>
            <a:off x="4673599"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10</a:t>
            </a:fld>
            <a:endParaRPr lang="en-US" sz="140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74FA3B8-DD0A-4311-B299-42D31EAC4073}"/>
              </a:ext>
            </a:extLst>
          </p:cNvPr>
          <p:cNvPicPr>
            <a:picLocks noChangeAspect="1"/>
          </p:cNvPicPr>
          <p:nvPr/>
        </p:nvPicPr>
        <p:blipFill>
          <a:blip r:embed="rId4"/>
          <a:stretch>
            <a:fillRect/>
          </a:stretch>
        </p:blipFill>
        <p:spPr>
          <a:xfrm>
            <a:off x="1004237" y="2832515"/>
            <a:ext cx="10183524" cy="2259064"/>
          </a:xfrm>
          <a:prstGeom prst="rect">
            <a:avLst/>
          </a:prstGeom>
        </p:spPr>
      </p:pic>
    </p:spTree>
    <p:extLst>
      <p:ext uri="{BB962C8B-B14F-4D97-AF65-F5344CB8AC3E}">
        <p14:creationId xmlns:p14="http://schemas.microsoft.com/office/powerpoint/2010/main" val="155525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07" y="1876264"/>
            <a:ext cx="11272058" cy="3968374"/>
          </a:xfrm>
        </p:spPr>
        <p:txBody>
          <a:bodyPr>
            <a:normAutofit/>
          </a:bodyPr>
          <a:lstStyle/>
          <a:p>
            <a:pPr algn="just">
              <a:spcBef>
                <a:spcPts val="0"/>
              </a:spcBef>
            </a:pPr>
            <a:r>
              <a:rPr lang="en-US" dirty="0">
                <a:latin typeface="Arial" panose="020B0604020202020204" pitchFamily="34" charset="0"/>
                <a:cs typeface="Arial" panose="020B0604020202020204" pitchFamily="34" charset="0"/>
              </a:rPr>
              <a:t>Treatment for chronic hepatitis C has evolved from using pegylated-interferon (PEG-IFN) with low cure rates and many side effects to various regimes of oral DAAs.</a:t>
            </a:r>
          </a:p>
          <a:p>
            <a:pPr marL="0" indent="0" algn="just">
              <a:spcBef>
                <a:spcPts val="0"/>
              </a:spcBef>
              <a:buNone/>
            </a:pPr>
            <a:endParaRPr lang="en-US"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The aim is to provide high cure rate or SVR by using drugs that are effective with short duration treatment and minimal side effects. </a:t>
            </a:r>
          </a:p>
        </p:txBody>
      </p:sp>
      <p:sp>
        <p:nvSpPr>
          <p:cNvPr id="4" name="Title 1">
            <a:extLst>
              <a:ext uri="{FF2B5EF4-FFF2-40B4-BE49-F238E27FC236}">
                <a16:creationId xmlns:a16="http://schemas.microsoft.com/office/drawing/2014/main" id="{37B54A9B-E68C-436E-B159-B0605376D634}"/>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Direct-acting antivirals (DAAs)</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6D1982-B846-4458-A023-037B808634EE}"/>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E9EBC494-6DDF-4C7F-BDDA-A2699AC9B6B4}"/>
              </a:ext>
            </a:extLst>
          </p:cNvPr>
          <p:cNvSpPr>
            <a:spLocks noGrp="1"/>
          </p:cNvSpPr>
          <p:nvPr>
            <p:ph type="sldNum" sz="quarter" idx="12"/>
          </p:nvPr>
        </p:nvSpPr>
        <p:spPr>
          <a:xfrm>
            <a:off x="4630736"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11</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47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971" y="1876264"/>
            <a:ext cx="11272058" cy="3968374"/>
          </a:xfrm>
        </p:spPr>
        <p:txBody>
          <a:bodyPr>
            <a:normAutofit fontScale="92500"/>
          </a:bodyPr>
          <a:lstStyle/>
          <a:p>
            <a:pPr algn="just">
              <a:spcBef>
                <a:spcPts val="0"/>
              </a:spcBef>
            </a:pPr>
            <a:r>
              <a:rPr lang="en-US" dirty="0">
                <a:latin typeface="Arial" panose="020B0604020202020204" pitchFamily="34" charset="0"/>
                <a:cs typeface="Arial" panose="020B0604020202020204" pitchFamily="34" charset="0"/>
              </a:rPr>
              <a:t>Hepatitis C patients (confirmed viraemia) should be considered for DAA treatment except in those with limited life expectancy or significant non-liver-related co-morbidities.</a:t>
            </a:r>
          </a:p>
          <a:p>
            <a:pPr marL="0" indent="0" algn="just">
              <a:spcBef>
                <a:spcPts val="0"/>
              </a:spcBef>
              <a:buNone/>
            </a:pPr>
            <a:endParaRPr lang="en-US"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Treatment should be initiated without delay in those with significant fibrosis or cirrhosis, including those with decompensated cirrhosis &amp; clinically significant extra-hepatic manifestations due to HCV infection.</a:t>
            </a:r>
            <a:r>
              <a:rPr lang="en-US" baseline="30000" dirty="0">
                <a:latin typeface="Arial" panose="020B0604020202020204" pitchFamily="34" charset="0"/>
                <a:cs typeface="Arial" panose="020B0604020202020204" pitchFamily="34" charset="0"/>
              </a:rPr>
              <a:t>14</a:t>
            </a:r>
          </a:p>
        </p:txBody>
      </p:sp>
      <p:sp>
        <p:nvSpPr>
          <p:cNvPr id="4" name="Title 1">
            <a:extLst>
              <a:ext uri="{FF2B5EF4-FFF2-40B4-BE49-F238E27FC236}">
                <a16:creationId xmlns:a16="http://schemas.microsoft.com/office/drawing/2014/main" id="{37B54A9B-E68C-436E-B159-B0605376D634}"/>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Direct-acting antivirals (DAAs) -</a:t>
            </a:r>
            <a:r>
              <a:rPr lang="en-MY" sz="4800" baseline="-25000" dirty="0">
                <a:solidFill>
                  <a:schemeClr val="bg1"/>
                </a:solidFill>
                <a:latin typeface="Arial" panose="020B0604020202020204" pitchFamily="34" charset="0"/>
                <a:cs typeface="Arial" panose="020B0604020202020204" pitchFamily="34" charset="0"/>
              </a:rPr>
              <a:t>2</a:t>
            </a:r>
          </a:p>
        </p:txBody>
      </p:sp>
      <p:pic>
        <p:nvPicPr>
          <p:cNvPr id="5" name="Picture 4">
            <a:extLst>
              <a:ext uri="{FF2B5EF4-FFF2-40B4-BE49-F238E27FC236}">
                <a16:creationId xmlns:a16="http://schemas.microsoft.com/office/drawing/2014/main" id="{7D6D1982-B846-4458-A023-037B808634EE}"/>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E9EBC494-6DDF-4C7F-BDDA-A2699AC9B6B4}"/>
              </a:ext>
            </a:extLst>
          </p:cNvPr>
          <p:cNvSpPr>
            <a:spLocks noGrp="1"/>
          </p:cNvSpPr>
          <p:nvPr>
            <p:ph type="sldNum" sz="quarter" idx="12"/>
          </p:nvPr>
        </p:nvSpPr>
        <p:spPr>
          <a:xfrm>
            <a:off x="4630736"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12</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3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C8E7AD-0D69-4101-9B2F-CB4AAEC01588}"/>
              </a:ext>
            </a:extLst>
          </p:cNvPr>
          <p:cNvSpPr txBox="1">
            <a:spLocks/>
          </p:cNvSpPr>
          <p:nvPr/>
        </p:nvSpPr>
        <p:spPr>
          <a:xfrm>
            <a:off x="6611281" y="223961"/>
            <a:ext cx="5381244" cy="1737844"/>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Direct-acting antivirals (DAAs) -</a:t>
            </a:r>
            <a:r>
              <a:rPr lang="en-MY" sz="4800" baseline="-25000" dirty="0">
                <a:solidFill>
                  <a:schemeClr val="bg1"/>
                </a:solidFill>
                <a:latin typeface="Arial" panose="020B0604020202020204" pitchFamily="34" charset="0"/>
                <a:cs typeface="Arial" panose="020B0604020202020204" pitchFamily="34" charset="0"/>
              </a:rPr>
              <a:t>3</a:t>
            </a:r>
          </a:p>
        </p:txBody>
      </p:sp>
      <p:pic>
        <p:nvPicPr>
          <p:cNvPr id="5" name="Picture 4">
            <a:extLst>
              <a:ext uri="{FF2B5EF4-FFF2-40B4-BE49-F238E27FC236}">
                <a16:creationId xmlns:a16="http://schemas.microsoft.com/office/drawing/2014/main" id="{856BFA6C-87E1-4C25-9609-E3575DF513AE}"/>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2" name="Slide Number Placeholder 1">
            <a:extLst>
              <a:ext uri="{FF2B5EF4-FFF2-40B4-BE49-F238E27FC236}">
                <a16:creationId xmlns:a16="http://schemas.microsoft.com/office/drawing/2014/main" id="{EDCD8C4C-DCD3-4BC4-B9F4-804253795DAB}"/>
              </a:ext>
            </a:extLst>
          </p:cNvPr>
          <p:cNvSpPr>
            <a:spLocks noGrp="1"/>
          </p:cNvSpPr>
          <p:nvPr>
            <p:ph type="sldNum" sz="quarter" idx="12"/>
          </p:nvPr>
        </p:nvSpPr>
        <p:spPr/>
        <p:txBody>
          <a:bodyPr/>
          <a:lstStyle/>
          <a:p>
            <a:fld id="{33A53B88-BBB5-C14B-A934-C194B2280BCF}" type="slidenum">
              <a:rPr lang="en-US" smtClean="0"/>
              <a:t>13</a:t>
            </a:fld>
            <a:endParaRPr lang="en-US"/>
          </a:p>
        </p:txBody>
      </p:sp>
      <p:pic>
        <p:nvPicPr>
          <p:cNvPr id="9" name="Picture 8">
            <a:extLst>
              <a:ext uri="{FF2B5EF4-FFF2-40B4-BE49-F238E27FC236}">
                <a16:creationId xmlns:a16="http://schemas.microsoft.com/office/drawing/2014/main" id="{0BC6E6E2-9F39-4FE9-B8C3-A4F96494282E}"/>
              </a:ext>
            </a:extLst>
          </p:cNvPr>
          <p:cNvPicPr>
            <a:picLocks noChangeAspect="1"/>
          </p:cNvPicPr>
          <p:nvPr/>
        </p:nvPicPr>
        <p:blipFill rotWithShape="1">
          <a:blip r:embed="rId3"/>
          <a:srcRect b="8324"/>
          <a:stretch/>
        </p:blipFill>
        <p:spPr>
          <a:xfrm>
            <a:off x="178970" y="223960"/>
            <a:ext cx="6315935" cy="6410080"/>
          </a:xfrm>
          <a:prstGeom prst="rect">
            <a:avLst/>
          </a:prstGeom>
        </p:spPr>
      </p:pic>
      <p:pic>
        <p:nvPicPr>
          <p:cNvPr id="11" name="Picture 10">
            <a:extLst>
              <a:ext uri="{FF2B5EF4-FFF2-40B4-BE49-F238E27FC236}">
                <a16:creationId xmlns:a16="http://schemas.microsoft.com/office/drawing/2014/main" id="{514AC247-4657-47A7-9FDB-8347202AB5FF}"/>
              </a:ext>
            </a:extLst>
          </p:cNvPr>
          <p:cNvPicPr>
            <a:picLocks noChangeAspect="1"/>
          </p:cNvPicPr>
          <p:nvPr/>
        </p:nvPicPr>
        <p:blipFill rotWithShape="1">
          <a:blip r:embed="rId3"/>
          <a:srcRect t="90847"/>
          <a:stretch/>
        </p:blipFill>
        <p:spPr>
          <a:xfrm>
            <a:off x="6646570" y="3005247"/>
            <a:ext cx="5176091" cy="524475"/>
          </a:xfrm>
          <a:prstGeom prst="rect">
            <a:avLst/>
          </a:prstGeom>
        </p:spPr>
      </p:pic>
    </p:spTree>
    <p:extLst>
      <p:ext uri="{BB962C8B-B14F-4D97-AF65-F5344CB8AC3E}">
        <p14:creationId xmlns:p14="http://schemas.microsoft.com/office/powerpoint/2010/main" val="231854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2" y="2199671"/>
            <a:ext cx="11272058" cy="3968374"/>
          </a:xfrm>
        </p:spPr>
        <p:txBody>
          <a:bodyPr>
            <a:normAutofit/>
          </a:bodyPr>
          <a:lstStyle/>
          <a:p>
            <a:pPr>
              <a:spcBef>
                <a:spcPts val="0"/>
              </a:spcBef>
            </a:pPr>
            <a:r>
              <a:rPr lang="en-US" dirty="0">
                <a:latin typeface="Arial" panose="020B0604020202020204" pitchFamily="34" charset="0"/>
                <a:cs typeface="Arial" panose="020B0604020202020204" pitchFamily="34" charset="0"/>
              </a:rPr>
              <a:t>The endpoint of therapy is an SVR, defined by undetectable HCV RNA in serum or plasma 12 weeks (SVR12) or 24 weeks (SVR24) after the end of therapy, as assessed by a sensitive molecular method with a lower limit of detection ≤15 IU/ml </a:t>
            </a:r>
          </a:p>
        </p:txBody>
      </p:sp>
      <p:sp>
        <p:nvSpPr>
          <p:cNvPr id="4" name="Title 1">
            <a:extLst>
              <a:ext uri="{FF2B5EF4-FFF2-40B4-BE49-F238E27FC236}">
                <a16:creationId xmlns:a16="http://schemas.microsoft.com/office/drawing/2014/main" id="{37B54A9B-E68C-436E-B159-B0605376D634}"/>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Sustained Virological Response (SVR)</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6D1982-B846-4458-A023-037B808634EE}"/>
              </a:ext>
            </a:extLst>
          </p:cNvPr>
          <p:cNvPicPr>
            <a:picLocks noChangeAspect="1"/>
          </p:cNvPicPr>
          <p:nvPr/>
        </p:nvPicPr>
        <p:blipFill>
          <a:blip r:embed="rId3"/>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E9EBC494-6DDF-4C7F-BDDA-A2699AC9B6B4}"/>
              </a:ext>
            </a:extLst>
          </p:cNvPr>
          <p:cNvSpPr>
            <a:spLocks noGrp="1"/>
          </p:cNvSpPr>
          <p:nvPr>
            <p:ph type="sldNum" sz="quarter" idx="12"/>
          </p:nvPr>
        </p:nvSpPr>
        <p:spPr>
          <a:xfrm>
            <a:off x="4630736"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14</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2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19C1A3-4D03-48D9-9CDD-694B68353BAF}"/>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Pharmacological Treatment</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D9DD3D2-FBC0-4095-AC6F-050DA8B1CCFC}"/>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2" name="Slide Number Placeholder 1">
            <a:extLst>
              <a:ext uri="{FF2B5EF4-FFF2-40B4-BE49-F238E27FC236}">
                <a16:creationId xmlns:a16="http://schemas.microsoft.com/office/drawing/2014/main" id="{6A50EE85-FFEE-4861-A54D-C050E37160D8}"/>
              </a:ext>
            </a:extLst>
          </p:cNvPr>
          <p:cNvSpPr>
            <a:spLocks noGrp="1"/>
          </p:cNvSpPr>
          <p:nvPr>
            <p:ph type="sldNum" sz="quarter" idx="12"/>
          </p:nvPr>
        </p:nvSpPr>
        <p:spPr>
          <a:xfrm>
            <a:off x="4673600" y="6456101"/>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15</a:t>
            </a:fld>
            <a:endParaRPr lang="en-US" sz="140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3060C3-445E-45CB-84D7-0FA5D3377EBD}"/>
              </a:ext>
            </a:extLst>
          </p:cNvPr>
          <p:cNvPicPr>
            <a:picLocks noChangeAspect="1"/>
          </p:cNvPicPr>
          <p:nvPr/>
        </p:nvPicPr>
        <p:blipFill rotWithShape="1">
          <a:blip r:embed="rId3"/>
          <a:srcRect r="47437"/>
          <a:stretch/>
        </p:blipFill>
        <p:spPr>
          <a:xfrm>
            <a:off x="2520595" y="1501680"/>
            <a:ext cx="7371549" cy="5043548"/>
          </a:xfrm>
          <a:prstGeom prst="rect">
            <a:avLst/>
          </a:prstGeom>
        </p:spPr>
      </p:pic>
      <p:sp>
        <p:nvSpPr>
          <p:cNvPr id="3" name="Rectangle 2">
            <a:extLst>
              <a:ext uri="{FF2B5EF4-FFF2-40B4-BE49-F238E27FC236}">
                <a16:creationId xmlns:a16="http://schemas.microsoft.com/office/drawing/2014/main" id="{DD8D9190-B23A-4777-A5CF-4784AC11095E}"/>
              </a:ext>
            </a:extLst>
          </p:cNvPr>
          <p:cNvSpPr/>
          <p:nvPr/>
        </p:nvSpPr>
        <p:spPr>
          <a:xfrm>
            <a:off x="4089862" y="2726575"/>
            <a:ext cx="5785657" cy="232756"/>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400" b="1" dirty="0">
                <a:solidFill>
                  <a:schemeClr val="tx1"/>
                </a:solidFill>
                <a:latin typeface="Arial" panose="020B0604020202020204" pitchFamily="34" charset="0"/>
                <a:cs typeface="Arial" panose="020B0604020202020204" pitchFamily="34" charset="0"/>
              </a:rPr>
              <a:t>Duration (weeks)</a:t>
            </a:r>
          </a:p>
        </p:txBody>
      </p:sp>
    </p:spTree>
    <p:extLst>
      <p:ext uri="{BB962C8B-B14F-4D97-AF65-F5344CB8AC3E}">
        <p14:creationId xmlns:p14="http://schemas.microsoft.com/office/powerpoint/2010/main" val="183026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19C1A3-4D03-48D9-9CDD-694B68353BAF}"/>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Pharmacological Treatment -</a:t>
            </a:r>
            <a:r>
              <a:rPr lang="en-MY" sz="4800" baseline="-25000" dirty="0">
                <a:solidFill>
                  <a:schemeClr val="bg1"/>
                </a:solidFill>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FD9DD3D2-FBC0-4095-AC6F-050DA8B1CCFC}"/>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2" name="Slide Number Placeholder 1">
            <a:extLst>
              <a:ext uri="{FF2B5EF4-FFF2-40B4-BE49-F238E27FC236}">
                <a16:creationId xmlns:a16="http://schemas.microsoft.com/office/drawing/2014/main" id="{6A50EE85-FFEE-4861-A54D-C050E37160D8}"/>
              </a:ext>
            </a:extLst>
          </p:cNvPr>
          <p:cNvSpPr>
            <a:spLocks noGrp="1"/>
          </p:cNvSpPr>
          <p:nvPr>
            <p:ph type="sldNum" sz="quarter" idx="12"/>
          </p:nvPr>
        </p:nvSpPr>
        <p:spPr>
          <a:xfrm>
            <a:off x="4673600" y="6456101"/>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16</a:t>
            </a:fld>
            <a:endParaRPr lang="en-US" sz="140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3060C3-445E-45CB-84D7-0FA5D3377EBD}"/>
              </a:ext>
            </a:extLst>
          </p:cNvPr>
          <p:cNvPicPr>
            <a:picLocks noChangeAspect="1"/>
          </p:cNvPicPr>
          <p:nvPr/>
        </p:nvPicPr>
        <p:blipFill rotWithShape="1">
          <a:blip r:embed="rId3"/>
          <a:srcRect l="52392"/>
          <a:stretch/>
        </p:blipFill>
        <p:spPr>
          <a:xfrm>
            <a:off x="3677169" y="1434524"/>
            <a:ext cx="6718230" cy="5074975"/>
          </a:xfrm>
          <a:prstGeom prst="rect">
            <a:avLst/>
          </a:prstGeom>
        </p:spPr>
      </p:pic>
      <p:pic>
        <p:nvPicPr>
          <p:cNvPr id="9" name="Picture 8">
            <a:extLst>
              <a:ext uri="{FF2B5EF4-FFF2-40B4-BE49-F238E27FC236}">
                <a16:creationId xmlns:a16="http://schemas.microsoft.com/office/drawing/2014/main" id="{543F4C6D-1D19-403D-B156-E464FA452F4A}"/>
              </a:ext>
            </a:extLst>
          </p:cNvPr>
          <p:cNvPicPr>
            <a:picLocks noChangeAspect="1"/>
          </p:cNvPicPr>
          <p:nvPr/>
        </p:nvPicPr>
        <p:blipFill rotWithShape="1">
          <a:blip r:embed="rId3"/>
          <a:srcRect r="88608"/>
          <a:stretch/>
        </p:blipFill>
        <p:spPr>
          <a:xfrm>
            <a:off x="2142927" y="1434523"/>
            <a:ext cx="1597798" cy="5074975"/>
          </a:xfrm>
          <a:prstGeom prst="rect">
            <a:avLst/>
          </a:prstGeom>
        </p:spPr>
      </p:pic>
      <p:sp>
        <p:nvSpPr>
          <p:cNvPr id="8" name="Rectangle 7">
            <a:extLst>
              <a:ext uri="{FF2B5EF4-FFF2-40B4-BE49-F238E27FC236}">
                <a16:creationId xmlns:a16="http://schemas.microsoft.com/office/drawing/2014/main" id="{28BDBBE1-4252-4E2E-9007-3DB5F0456B9D}"/>
              </a:ext>
            </a:extLst>
          </p:cNvPr>
          <p:cNvSpPr/>
          <p:nvPr/>
        </p:nvSpPr>
        <p:spPr>
          <a:xfrm>
            <a:off x="3724100" y="2676700"/>
            <a:ext cx="6583681" cy="232756"/>
          </a:xfrm>
          <a:prstGeom prst="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400" b="1" dirty="0">
                <a:solidFill>
                  <a:schemeClr val="tx1"/>
                </a:solidFill>
                <a:latin typeface="Arial" panose="020B0604020202020204" pitchFamily="34" charset="0"/>
                <a:cs typeface="Arial" panose="020B0604020202020204" pitchFamily="34" charset="0"/>
              </a:rPr>
              <a:t>Duration (weeks)</a:t>
            </a:r>
          </a:p>
        </p:txBody>
      </p:sp>
    </p:spTree>
    <p:extLst>
      <p:ext uri="{BB962C8B-B14F-4D97-AF65-F5344CB8AC3E}">
        <p14:creationId xmlns:p14="http://schemas.microsoft.com/office/powerpoint/2010/main" val="202807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19C1A3-4D03-48D9-9CDD-694B68353BAF}"/>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Pharmacological Treatment -</a:t>
            </a:r>
            <a:r>
              <a:rPr lang="en-MY" sz="4800" baseline="-25000" dirty="0">
                <a:solidFill>
                  <a:schemeClr val="bg1"/>
                </a:solidFill>
                <a:latin typeface="Arial" panose="020B0604020202020204" pitchFamily="34" charset="0"/>
                <a:cs typeface="Arial" panose="020B0604020202020204" pitchFamily="34" charset="0"/>
              </a:rPr>
              <a:t>3</a:t>
            </a:r>
          </a:p>
        </p:txBody>
      </p:sp>
      <p:pic>
        <p:nvPicPr>
          <p:cNvPr id="7" name="Picture 6">
            <a:extLst>
              <a:ext uri="{FF2B5EF4-FFF2-40B4-BE49-F238E27FC236}">
                <a16:creationId xmlns:a16="http://schemas.microsoft.com/office/drawing/2014/main" id="{FD9DD3D2-FBC0-4095-AC6F-050DA8B1CCFC}"/>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2" name="Slide Number Placeholder 1">
            <a:extLst>
              <a:ext uri="{FF2B5EF4-FFF2-40B4-BE49-F238E27FC236}">
                <a16:creationId xmlns:a16="http://schemas.microsoft.com/office/drawing/2014/main" id="{6A50EE85-FFEE-4861-A54D-C050E37160D8}"/>
              </a:ext>
            </a:extLst>
          </p:cNvPr>
          <p:cNvSpPr>
            <a:spLocks noGrp="1"/>
          </p:cNvSpPr>
          <p:nvPr>
            <p:ph type="sldNum" sz="quarter" idx="12"/>
          </p:nvPr>
        </p:nvSpPr>
        <p:spPr>
          <a:xfrm>
            <a:off x="4673600" y="6456101"/>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17</a:t>
            </a:fld>
            <a:endParaRPr lang="en-US" sz="140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CB124BB-7A98-4CC8-A779-E5CFB39F6106}"/>
              </a:ext>
            </a:extLst>
          </p:cNvPr>
          <p:cNvPicPr>
            <a:picLocks noChangeAspect="1"/>
          </p:cNvPicPr>
          <p:nvPr/>
        </p:nvPicPr>
        <p:blipFill>
          <a:blip r:embed="rId3"/>
          <a:stretch>
            <a:fillRect/>
          </a:stretch>
        </p:blipFill>
        <p:spPr>
          <a:xfrm>
            <a:off x="276225" y="1509444"/>
            <a:ext cx="8125774" cy="4946657"/>
          </a:xfrm>
          <a:prstGeom prst="rect">
            <a:avLst/>
          </a:prstGeom>
        </p:spPr>
      </p:pic>
      <p:sp>
        <p:nvSpPr>
          <p:cNvPr id="8" name="Title 1">
            <a:extLst>
              <a:ext uri="{FF2B5EF4-FFF2-40B4-BE49-F238E27FC236}">
                <a16:creationId xmlns:a16="http://schemas.microsoft.com/office/drawing/2014/main" id="{40B91BB1-CBE7-41B0-B2DB-7205A6A3B594}"/>
              </a:ext>
            </a:extLst>
          </p:cNvPr>
          <p:cNvSpPr txBox="1">
            <a:spLocks/>
          </p:cNvSpPr>
          <p:nvPr/>
        </p:nvSpPr>
        <p:spPr>
          <a:xfrm>
            <a:off x="8342933" y="2839772"/>
            <a:ext cx="349146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Decompensated Cirrhosis</a:t>
            </a:r>
          </a:p>
        </p:txBody>
      </p:sp>
    </p:spTree>
    <p:extLst>
      <p:ext uri="{BB962C8B-B14F-4D97-AF65-F5344CB8AC3E}">
        <p14:creationId xmlns:p14="http://schemas.microsoft.com/office/powerpoint/2010/main" val="246437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19C1A3-4D03-48D9-9CDD-694B68353BAF}"/>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Pharmacological Treatment -</a:t>
            </a:r>
            <a:r>
              <a:rPr lang="en-MY" sz="4800" baseline="-25000" dirty="0">
                <a:solidFill>
                  <a:schemeClr val="bg1"/>
                </a:solidFill>
                <a:latin typeface="Arial" panose="020B0604020202020204" pitchFamily="34" charset="0"/>
                <a:cs typeface="Arial" panose="020B0604020202020204" pitchFamily="34" charset="0"/>
              </a:rPr>
              <a:t>4</a:t>
            </a:r>
          </a:p>
        </p:txBody>
      </p:sp>
      <p:pic>
        <p:nvPicPr>
          <p:cNvPr id="7" name="Picture 6">
            <a:extLst>
              <a:ext uri="{FF2B5EF4-FFF2-40B4-BE49-F238E27FC236}">
                <a16:creationId xmlns:a16="http://schemas.microsoft.com/office/drawing/2014/main" id="{FD9DD3D2-FBC0-4095-AC6F-050DA8B1CCFC}"/>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2" name="Slide Number Placeholder 1">
            <a:extLst>
              <a:ext uri="{FF2B5EF4-FFF2-40B4-BE49-F238E27FC236}">
                <a16:creationId xmlns:a16="http://schemas.microsoft.com/office/drawing/2014/main" id="{6A50EE85-FFEE-4861-A54D-C050E37160D8}"/>
              </a:ext>
            </a:extLst>
          </p:cNvPr>
          <p:cNvSpPr>
            <a:spLocks noGrp="1"/>
          </p:cNvSpPr>
          <p:nvPr>
            <p:ph type="sldNum" sz="quarter" idx="12"/>
          </p:nvPr>
        </p:nvSpPr>
        <p:spPr>
          <a:xfrm>
            <a:off x="4673600" y="6456101"/>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18</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0B91BB1-CBE7-41B0-B2DB-7205A6A3B594}"/>
              </a:ext>
            </a:extLst>
          </p:cNvPr>
          <p:cNvSpPr txBox="1">
            <a:spLocks/>
          </p:cNvSpPr>
          <p:nvPr/>
        </p:nvSpPr>
        <p:spPr>
          <a:xfrm>
            <a:off x="8598863" y="2839772"/>
            <a:ext cx="323553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Liver Transplant Patients</a:t>
            </a:r>
          </a:p>
        </p:txBody>
      </p:sp>
      <p:pic>
        <p:nvPicPr>
          <p:cNvPr id="4" name="Picture 3">
            <a:extLst>
              <a:ext uri="{FF2B5EF4-FFF2-40B4-BE49-F238E27FC236}">
                <a16:creationId xmlns:a16="http://schemas.microsoft.com/office/drawing/2014/main" id="{9E7ADC60-0D2A-4816-8B6D-605882BC7C5A}"/>
              </a:ext>
            </a:extLst>
          </p:cNvPr>
          <p:cNvPicPr>
            <a:picLocks noChangeAspect="1"/>
          </p:cNvPicPr>
          <p:nvPr/>
        </p:nvPicPr>
        <p:blipFill>
          <a:blip r:embed="rId3"/>
          <a:stretch>
            <a:fillRect/>
          </a:stretch>
        </p:blipFill>
        <p:spPr>
          <a:xfrm>
            <a:off x="276225" y="1914722"/>
            <a:ext cx="8322638" cy="4136099"/>
          </a:xfrm>
          <a:prstGeom prst="rect">
            <a:avLst/>
          </a:prstGeom>
        </p:spPr>
      </p:pic>
    </p:spTree>
    <p:extLst>
      <p:ext uri="{BB962C8B-B14F-4D97-AF65-F5344CB8AC3E}">
        <p14:creationId xmlns:p14="http://schemas.microsoft.com/office/powerpoint/2010/main" val="17287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1652023"/>
            <a:ext cx="11205557" cy="4604628"/>
          </a:xfrm>
        </p:spPr>
        <p:txBody>
          <a:bodyPr>
            <a:normAutofit fontScale="92500" lnSpcReduction="20000"/>
          </a:bodyPr>
          <a:lstStyle/>
          <a:p>
            <a:pPr algn="just">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Treating patients with Hepatitis C has been made simple with the availability of the new oral DAAs. </a:t>
            </a:r>
          </a:p>
          <a:p>
            <a:pPr marL="0" indent="0" algn="just">
              <a:lnSpc>
                <a:spcPct val="110000"/>
              </a:lnSpc>
              <a:spcBef>
                <a:spcPts val="0"/>
              </a:spcBef>
              <a:buNone/>
            </a:pPr>
            <a:endParaRPr lang="en-US" sz="2800" dirty="0">
              <a:latin typeface="Arial" panose="020B0604020202020204" pitchFamily="34" charset="0"/>
              <a:cs typeface="Arial" panose="020B0604020202020204" pitchFamily="34" charset="0"/>
            </a:endParaRPr>
          </a:p>
          <a:p>
            <a:pPr algn="just">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aim of treatment is to achieve SVR.</a:t>
            </a:r>
          </a:p>
          <a:p>
            <a:pPr marL="0" indent="0" algn="just">
              <a:lnSpc>
                <a:spcPct val="110000"/>
              </a:lnSpc>
              <a:spcBef>
                <a:spcPts val="0"/>
              </a:spcBef>
              <a:buNone/>
            </a:pPr>
            <a:endParaRPr lang="en-US" sz="2800" dirty="0">
              <a:latin typeface="Arial" panose="020B0604020202020204" pitchFamily="34" charset="0"/>
              <a:cs typeface="Arial" panose="020B0604020202020204" pitchFamily="34" charset="0"/>
            </a:endParaRPr>
          </a:p>
          <a:p>
            <a:pPr algn="just">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DDI should be assessed to avoid potential side effects.</a:t>
            </a:r>
          </a:p>
          <a:p>
            <a:pPr marL="0" indent="0" algn="just">
              <a:lnSpc>
                <a:spcPct val="110000"/>
              </a:lnSpc>
              <a:spcBef>
                <a:spcPts val="0"/>
              </a:spcBef>
              <a:buNone/>
            </a:pPr>
            <a:r>
              <a:rPr lang="en-US" sz="2800" dirty="0">
                <a:latin typeface="Arial" panose="020B0604020202020204" pitchFamily="34" charset="0"/>
                <a:cs typeface="Arial" panose="020B0604020202020204" pitchFamily="34" charset="0"/>
              </a:rPr>
              <a:t> </a:t>
            </a:r>
          </a:p>
          <a:p>
            <a:pPr algn="just">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Duration of treatment are 12 weeks for non-cirrhotic &amp; treatment-naïve group.</a:t>
            </a:r>
          </a:p>
          <a:p>
            <a:pPr marL="0" indent="0" algn="just">
              <a:lnSpc>
                <a:spcPct val="110000"/>
              </a:lnSpc>
              <a:spcBef>
                <a:spcPts val="0"/>
              </a:spcBef>
              <a:buNone/>
            </a:pPr>
            <a:endParaRPr lang="en-US" sz="2800" dirty="0">
              <a:latin typeface="Arial" panose="020B0604020202020204" pitchFamily="34" charset="0"/>
              <a:cs typeface="Arial" panose="020B0604020202020204" pitchFamily="34" charset="0"/>
            </a:endParaRPr>
          </a:p>
          <a:p>
            <a:pPr algn="just">
              <a:lnSpc>
                <a:spcPct val="11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Duration of treatment are 12 - 24 weeks in the cirrhotic group depending on genotypes &amp; if the patient has been on treatment before.</a:t>
            </a:r>
          </a:p>
        </p:txBody>
      </p:sp>
      <p:sp>
        <p:nvSpPr>
          <p:cNvPr id="4" name="Title 1">
            <a:extLst>
              <a:ext uri="{FF2B5EF4-FFF2-40B4-BE49-F238E27FC236}">
                <a16:creationId xmlns:a16="http://schemas.microsoft.com/office/drawing/2014/main" id="{37B54A9B-E68C-436E-B159-B0605376D634}"/>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Take Home Messages</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6D1982-B846-4458-A023-037B808634EE}"/>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E9EBC494-6DDF-4C7F-BDDA-A2699AC9B6B4}"/>
              </a:ext>
            </a:extLst>
          </p:cNvPr>
          <p:cNvSpPr>
            <a:spLocks noGrp="1"/>
          </p:cNvSpPr>
          <p:nvPr>
            <p:ph type="sldNum" sz="quarter" idx="12"/>
          </p:nvPr>
        </p:nvSpPr>
        <p:spPr>
          <a:xfrm>
            <a:off x="4630736"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19</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42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2" y="1600201"/>
            <a:ext cx="11272058" cy="4525963"/>
          </a:xfrm>
        </p:spPr>
        <p:txBody>
          <a:bodyPr>
            <a:normAutofit fontScale="92500" lnSpcReduction="20000"/>
          </a:bodyPr>
          <a:lstStyle/>
          <a:p>
            <a:pPr marL="714375" indent="-714375" algn="just">
              <a:lnSpc>
                <a:spcPct val="120000"/>
              </a:lnSpc>
              <a:spcBef>
                <a:spcPts val="0"/>
              </a:spcBef>
              <a:buFont typeface="+mj-lt"/>
              <a:buAutoNum type="arabicPeriod"/>
            </a:pPr>
            <a:r>
              <a:rPr lang="en-US" sz="2800" dirty="0">
                <a:latin typeface="Arial" panose="020B0604020202020204" pitchFamily="34" charset="0"/>
                <a:cs typeface="Arial" panose="020B0604020202020204" pitchFamily="34" charset="0"/>
              </a:rPr>
              <a:t>Assessing pre treatment assessment</a:t>
            </a:r>
          </a:p>
          <a:p>
            <a:pPr marL="0" indent="0" algn="just">
              <a:lnSpc>
                <a:spcPct val="120000"/>
              </a:lnSpc>
              <a:spcBef>
                <a:spcPts val="0"/>
              </a:spcBef>
              <a:buNone/>
            </a:pPr>
            <a:endParaRPr lang="en-US" sz="2800" dirty="0">
              <a:latin typeface="Arial" panose="020B0604020202020204" pitchFamily="34" charset="0"/>
              <a:cs typeface="Arial" panose="020B0604020202020204" pitchFamily="34" charset="0"/>
            </a:endParaRPr>
          </a:p>
          <a:p>
            <a:pPr marL="714375" indent="-714375" algn="just">
              <a:lnSpc>
                <a:spcPct val="120000"/>
              </a:lnSpc>
              <a:spcBef>
                <a:spcPts val="0"/>
              </a:spcBef>
              <a:buFont typeface="+mj-lt"/>
              <a:buAutoNum type="arabicPeriod" startAt="2"/>
            </a:pPr>
            <a:r>
              <a:rPr lang="en-US" sz="2800" dirty="0">
                <a:latin typeface="Arial" panose="020B0604020202020204" pitchFamily="34" charset="0"/>
                <a:cs typeface="Arial" panose="020B0604020202020204" pitchFamily="34" charset="0"/>
              </a:rPr>
              <a:t>Determining compensated &amp; decompensated cirrhosis </a:t>
            </a:r>
          </a:p>
          <a:p>
            <a:pPr marL="0" indent="0" algn="just">
              <a:lnSpc>
                <a:spcPct val="120000"/>
              </a:lnSpc>
              <a:spcBef>
                <a:spcPts val="0"/>
              </a:spcBef>
              <a:buNone/>
            </a:pPr>
            <a:endParaRPr lang="en-US" sz="2800" dirty="0">
              <a:latin typeface="Arial" panose="020B0604020202020204" pitchFamily="34" charset="0"/>
              <a:cs typeface="Arial" panose="020B0604020202020204" pitchFamily="34" charset="0"/>
            </a:endParaRPr>
          </a:p>
          <a:p>
            <a:pPr marL="714375" indent="-714375" algn="just">
              <a:lnSpc>
                <a:spcPct val="120000"/>
              </a:lnSpc>
              <a:spcBef>
                <a:spcPts val="0"/>
              </a:spcBef>
              <a:buFont typeface="+mj-lt"/>
              <a:buAutoNum type="arabicPeriod" startAt="3"/>
            </a:pPr>
            <a:r>
              <a:rPr lang="en-US" sz="2800" dirty="0">
                <a:latin typeface="Arial" panose="020B0604020202020204" pitchFamily="34" charset="0"/>
                <a:cs typeface="Arial" panose="020B0604020202020204" pitchFamily="34" charset="0"/>
              </a:rPr>
              <a:t>Looking for drug-drug interaction (DDI) prior to initiating treatment with direct acting antiviral</a:t>
            </a:r>
          </a:p>
          <a:p>
            <a:pPr marL="0" indent="0" algn="just">
              <a:lnSpc>
                <a:spcPct val="120000"/>
              </a:lnSpc>
              <a:spcBef>
                <a:spcPts val="0"/>
              </a:spcBef>
              <a:buNone/>
            </a:pPr>
            <a:endParaRPr lang="en-US" sz="2800" dirty="0">
              <a:latin typeface="Arial" panose="020B0604020202020204" pitchFamily="34" charset="0"/>
              <a:cs typeface="Arial" panose="020B0604020202020204" pitchFamily="34" charset="0"/>
            </a:endParaRPr>
          </a:p>
          <a:p>
            <a:pPr marL="714375" indent="-714375" algn="just">
              <a:lnSpc>
                <a:spcPct val="120000"/>
              </a:lnSpc>
              <a:spcBef>
                <a:spcPts val="0"/>
              </a:spcBef>
              <a:buFont typeface="+mj-lt"/>
              <a:buAutoNum type="arabicPeriod" startAt="4"/>
            </a:pPr>
            <a:r>
              <a:rPr lang="en-US" sz="2800" dirty="0">
                <a:latin typeface="Arial" panose="020B0604020202020204" pitchFamily="34" charset="0"/>
                <a:cs typeface="Arial" panose="020B0604020202020204" pitchFamily="34" charset="0"/>
              </a:rPr>
              <a:t>Availability of types of direct acting antiviral (DAA)</a:t>
            </a:r>
          </a:p>
          <a:p>
            <a:pPr marL="0" indent="0" algn="just">
              <a:lnSpc>
                <a:spcPct val="120000"/>
              </a:lnSpc>
              <a:spcBef>
                <a:spcPts val="0"/>
              </a:spcBef>
              <a:buNone/>
            </a:pPr>
            <a:endParaRPr lang="en-US" sz="2800" dirty="0">
              <a:latin typeface="Arial" panose="020B0604020202020204" pitchFamily="34" charset="0"/>
              <a:cs typeface="Arial" panose="020B0604020202020204" pitchFamily="34" charset="0"/>
            </a:endParaRPr>
          </a:p>
          <a:p>
            <a:pPr marL="714375" indent="-714375" algn="just">
              <a:lnSpc>
                <a:spcPct val="120000"/>
              </a:lnSpc>
              <a:spcBef>
                <a:spcPts val="0"/>
              </a:spcBef>
              <a:buFont typeface="+mj-lt"/>
              <a:buAutoNum type="arabicPeriod" startAt="5"/>
            </a:pPr>
            <a:r>
              <a:rPr lang="en-US" sz="2800" dirty="0">
                <a:latin typeface="Arial" panose="020B0604020202020204" pitchFamily="34" charset="0"/>
                <a:cs typeface="Arial" panose="020B0604020202020204" pitchFamily="34" charset="0"/>
              </a:rPr>
              <a:t>Duration of treatment in different combinations of antiviral for different genotypes in treatment naïve &amp; experience.</a:t>
            </a:r>
          </a:p>
        </p:txBody>
      </p:sp>
      <p:sp>
        <p:nvSpPr>
          <p:cNvPr id="4" name="Title 1">
            <a:extLst>
              <a:ext uri="{FF2B5EF4-FFF2-40B4-BE49-F238E27FC236}">
                <a16:creationId xmlns:a16="http://schemas.microsoft.com/office/drawing/2014/main" id="{7316E22A-96B3-4CE7-8068-E48CCDE08F44}"/>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a:solidFill>
                  <a:schemeClr val="bg1"/>
                </a:solidFill>
                <a:latin typeface="Arial" panose="020B0604020202020204" pitchFamily="34" charset="0"/>
                <a:cs typeface="Arial" panose="020B0604020202020204" pitchFamily="34" charset="0"/>
              </a:rPr>
              <a:t>Learning Objectives</a:t>
            </a:r>
            <a:endParaRPr lang="en-MY" sz="4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BC0947D-4698-409C-8B66-75AC787B10BC}"/>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12" name="Slide Number Placeholder 11">
            <a:extLst>
              <a:ext uri="{FF2B5EF4-FFF2-40B4-BE49-F238E27FC236}">
                <a16:creationId xmlns:a16="http://schemas.microsoft.com/office/drawing/2014/main" id="{BC2766A6-852D-4B74-832D-53776CE637F5}"/>
              </a:ext>
            </a:extLst>
          </p:cNvPr>
          <p:cNvSpPr>
            <a:spLocks noGrp="1"/>
          </p:cNvSpPr>
          <p:nvPr>
            <p:ph type="sldNum" sz="quarter" idx="12"/>
          </p:nvPr>
        </p:nvSpPr>
        <p:spPr>
          <a:xfrm>
            <a:off x="4630737"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2</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82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1F090-164A-4F43-AFFA-9BE3DA0E625D}"/>
              </a:ext>
            </a:extLst>
          </p:cNvPr>
          <p:cNvPicPr>
            <a:picLocks noChangeAspect="1"/>
          </p:cNvPicPr>
          <p:nvPr/>
        </p:nvPicPr>
        <p:blipFill>
          <a:blip r:embed="rId2">
            <a:lum bright="70000" contrast="-70000"/>
          </a:blip>
          <a:stretch>
            <a:fillRect/>
          </a:stretch>
        </p:blipFill>
        <p:spPr>
          <a:xfrm>
            <a:off x="351091" y="291588"/>
            <a:ext cx="11342145" cy="6345784"/>
          </a:xfrm>
          <a:prstGeom prst="rect">
            <a:avLst/>
          </a:prstGeom>
          <a:effectLst>
            <a:softEdge rad="635000"/>
          </a:effectLst>
        </p:spPr>
      </p:pic>
      <p:sp>
        <p:nvSpPr>
          <p:cNvPr id="2" name="Title 1">
            <a:extLst>
              <a:ext uri="{FF2B5EF4-FFF2-40B4-BE49-F238E27FC236}">
                <a16:creationId xmlns:a16="http://schemas.microsoft.com/office/drawing/2014/main" id="{C31D6926-DE8F-4DC3-BC57-9B2E7B964991}"/>
              </a:ext>
            </a:extLst>
          </p:cNvPr>
          <p:cNvSpPr>
            <a:spLocks noGrp="1"/>
          </p:cNvSpPr>
          <p:nvPr>
            <p:ph type="title"/>
          </p:nvPr>
        </p:nvSpPr>
        <p:spPr>
          <a:xfrm>
            <a:off x="1079462" y="2815936"/>
            <a:ext cx="10363200" cy="1226127"/>
          </a:xfrm>
        </p:spPr>
        <p:txBody>
          <a:bodyPr>
            <a:noAutofit/>
          </a:bodyPr>
          <a:lstStyle/>
          <a:p>
            <a:r>
              <a:rPr lang="en-MY" sz="7200" dirty="0">
                <a:latin typeface="Brush Script MT" panose="03060802040406070304" pitchFamily="66" charset="0"/>
                <a:cs typeface="Arial" panose="020B0604020202020204" pitchFamily="34" charset="0"/>
              </a:rPr>
              <a:t>Thank you</a:t>
            </a:r>
          </a:p>
        </p:txBody>
      </p:sp>
    </p:spTree>
    <p:extLst>
      <p:ext uri="{BB962C8B-B14F-4D97-AF65-F5344CB8AC3E}">
        <p14:creationId xmlns:p14="http://schemas.microsoft.com/office/powerpoint/2010/main" val="98634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74638"/>
            <a:ext cx="10972800" cy="715962"/>
          </a:xfrm>
          <a:solidFill>
            <a:schemeClr val="accent2">
              <a:lumMod val="75000"/>
            </a:schemeClr>
          </a:solidFill>
        </p:spPr>
        <p:txBody>
          <a:bodyPr>
            <a:normAutofit fontScale="90000"/>
          </a:bodyPr>
          <a:lstStyle/>
          <a:p>
            <a:pPr eaLnBrk="1" hangingPunct="1"/>
            <a:r>
              <a:rPr lang="en-US" altLang="en-US" dirty="0">
                <a:solidFill>
                  <a:schemeClr val="bg1"/>
                </a:solidFill>
              </a:rPr>
              <a:t>Goals of HCV Treatment</a:t>
            </a:r>
          </a:p>
        </p:txBody>
      </p:sp>
      <p:sp>
        <p:nvSpPr>
          <p:cNvPr id="28700" name="Line 28"/>
          <p:cNvSpPr>
            <a:spLocks noChangeShapeType="1"/>
          </p:cNvSpPr>
          <p:nvPr/>
        </p:nvSpPr>
        <p:spPr bwMode="auto">
          <a:xfrm>
            <a:off x="9652000" y="2667000"/>
            <a:ext cx="0" cy="1524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457200" fontAlgn="base">
              <a:spcBef>
                <a:spcPct val="0"/>
              </a:spcBef>
              <a:spcAft>
                <a:spcPct val="0"/>
              </a:spcAft>
            </a:pPr>
            <a:endParaRPr lang="en-US">
              <a:solidFill>
                <a:srgbClr val="071D49"/>
              </a:solidFill>
              <a:ea typeface="ＭＳ Ｐゴシック" pitchFamily="34" charset="-128"/>
            </a:endParaRPr>
          </a:p>
        </p:txBody>
      </p:sp>
      <p:sp>
        <p:nvSpPr>
          <p:cNvPr id="28703" name="Text Box 31"/>
          <p:cNvSpPr txBox="1">
            <a:spLocks noChangeArrowheads="1"/>
          </p:cNvSpPr>
          <p:nvPr/>
        </p:nvSpPr>
        <p:spPr bwMode="auto">
          <a:xfrm>
            <a:off x="199742" y="6239629"/>
            <a:ext cx="10366415" cy="507831"/>
          </a:xfrm>
          <a:prstGeom prst="rect">
            <a:avLst/>
          </a:prstGeom>
          <a:noFill/>
          <a:ln>
            <a:noFill/>
          </a:ln>
          <a:effectLst/>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127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600"/>
              </a:spcBef>
              <a:spcAft>
                <a:spcPts val="300"/>
              </a:spcAft>
              <a:buClr>
                <a:schemeClr val="tx1"/>
              </a:buClr>
              <a:buSzPct val="110000"/>
              <a:defRPr sz="2200">
                <a:solidFill>
                  <a:srgbClr val="000000"/>
                </a:solidFill>
                <a:latin typeface="Calibri" pitchFamily="34" charset="0"/>
              </a:defRPr>
            </a:lvl1pPr>
            <a:lvl2pPr marL="742950" indent="-285750" eaLnBrk="0" hangingPunct="0">
              <a:spcAft>
                <a:spcPts val="300"/>
              </a:spcAft>
              <a:buFont typeface="Arial" charset="0"/>
              <a:buChar char="•"/>
              <a:defRPr sz="2200">
                <a:solidFill>
                  <a:srgbClr val="000000"/>
                </a:solidFill>
                <a:latin typeface="Calibri" pitchFamily="34" charset="0"/>
              </a:defRPr>
            </a:lvl2pPr>
            <a:lvl3pPr marL="1143000" indent="-228600" eaLnBrk="0" hangingPunct="0">
              <a:spcAft>
                <a:spcPts val="300"/>
              </a:spcAft>
              <a:buSzPct val="90000"/>
              <a:buFont typeface="Calibri" pitchFamily="34" charset="0"/>
              <a:buChar char="–"/>
              <a:defRPr sz="2100">
                <a:solidFill>
                  <a:srgbClr val="000000"/>
                </a:solidFill>
                <a:latin typeface="Calibri" pitchFamily="34" charset="0"/>
              </a:defRPr>
            </a:lvl3pPr>
            <a:lvl4pPr marL="1600200" indent="-228600" eaLnBrk="0" hangingPunct="0">
              <a:spcAft>
                <a:spcPts val="300"/>
              </a:spcAft>
              <a:buSzPct val="90000"/>
              <a:buFont typeface="Calibri" pitchFamily="34" charset="0"/>
              <a:buChar char="–"/>
              <a:defRPr sz="2000">
                <a:solidFill>
                  <a:srgbClr val="000000"/>
                </a:solidFill>
                <a:latin typeface="Calibri" pitchFamily="34" charset="0"/>
              </a:defRPr>
            </a:lvl4pPr>
            <a:lvl5pPr marL="2057400" indent="-228600" eaLnBrk="0" hangingPunct="0">
              <a:spcAft>
                <a:spcPts val="300"/>
              </a:spcAft>
              <a:buFont typeface="Calibri" pitchFamily="34" charset="0"/>
              <a:buChar char="–"/>
              <a:defRPr>
                <a:solidFill>
                  <a:srgbClr val="000000"/>
                </a:solidFill>
                <a:latin typeface="Calibri" pitchFamily="34" charset="0"/>
              </a:defRPr>
            </a:lvl5pPr>
            <a:lvl6pPr marL="2514600" indent="-228600" eaLnBrk="0" fontAlgn="base" hangingPunct="0">
              <a:spcBef>
                <a:spcPct val="0"/>
              </a:spcBef>
              <a:spcAft>
                <a:spcPts val="300"/>
              </a:spcAft>
              <a:buFont typeface="Calibri" pitchFamily="34" charset="0"/>
              <a:buChar char="–"/>
              <a:defRPr>
                <a:solidFill>
                  <a:srgbClr val="000000"/>
                </a:solidFill>
                <a:latin typeface="Calibri" pitchFamily="34" charset="0"/>
              </a:defRPr>
            </a:lvl6pPr>
            <a:lvl7pPr marL="2971800" indent="-228600" eaLnBrk="0" fontAlgn="base" hangingPunct="0">
              <a:spcBef>
                <a:spcPct val="0"/>
              </a:spcBef>
              <a:spcAft>
                <a:spcPts val="300"/>
              </a:spcAft>
              <a:buFont typeface="Calibri" pitchFamily="34" charset="0"/>
              <a:buChar char="–"/>
              <a:defRPr>
                <a:solidFill>
                  <a:srgbClr val="000000"/>
                </a:solidFill>
                <a:latin typeface="Calibri" pitchFamily="34" charset="0"/>
              </a:defRPr>
            </a:lvl7pPr>
            <a:lvl8pPr marL="3429000" indent="-228600" eaLnBrk="0" fontAlgn="base" hangingPunct="0">
              <a:spcBef>
                <a:spcPct val="0"/>
              </a:spcBef>
              <a:spcAft>
                <a:spcPts val="300"/>
              </a:spcAft>
              <a:buFont typeface="Calibri" pitchFamily="34" charset="0"/>
              <a:buChar char="–"/>
              <a:defRPr>
                <a:solidFill>
                  <a:srgbClr val="000000"/>
                </a:solidFill>
                <a:latin typeface="Calibri" pitchFamily="34" charset="0"/>
              </a:defRPr>
            </a:lvl8pPr>
            <a:lvl9pPr marL="3886200" indent="-228600" eaLnBrk="0" fontAlgn="base" hangingPunct="0">
              <a:spcBef>
                <a:spcPct val="0"/>
              </a:spcBef>
              <a:spcAft>
                <a:spcPts val="300"/>
              </a:spcAft>
              <a:buFont typeface="Calibri" pitchFamily="34" charset="0"/>
              <a:buChar char="–"/>
              <a:defRPr>
                <a:solidFill>
                  <a:srgbClr val="000000"/>
                </a:solidFill>
                <a:latin typeface="Calibri" pitchFamily="34" charset="0"/>
              </a:defRPr>
            </a:lvl9pPr>
          </a:lstStyle>
          <a:p>
            <a:pPr eaLnBrk="1" fontAlgn="base" hangingPunct="1">
              <a:spcBef>
                <a:spcPct val="0"/>
              </a:spcBef>
              <a:spcAft>
                <a:spcPct val="0"/>
              </a:spcAft>
              <a:buClrTx/>
              <a:buSzTx/>
            </a:pPr>
            <a:r>
              <a:rPr lang="en-US" altLang="en-US" sz="1100" dirty="0">
                <a:latin typeface="Arial" panose="020B0604020202020204" pitchFamily="34" charset="0"/>
                <a:ea typeface="ＭＳ Ｐゴシック" pitchFamily="34" charset="-128"/>
                <a:cs typeface="Arial" panose="020B0604020202020204" pitchFamily="34" charset="0"/>
              </a:rPr>
              <a:t>Source: </a:t>
            </a:r>
          </a:p>
          <a:p>
            <a:pPr marL="228600" indent="-228600" eaLnBrk="1" fontAlgn="base" hangingPunct="1">
              <a:spcBef>
                <a:spcPct val="0"/>
              </a:spcBef>
              <a:spcAft>
                <a:spcPct val="0"/>
              </a:spcAft>
              <a:buClrTx/>
              <a:buSzTx/>
              <a:buFont typeface="+mj-lt"/>
              <a:buAutoNum type="arabicPeriod"/>
            </a:pPr>
            <a:r>
              <a:rPr lang="en-US" altLang="en-US" sz="1100" dirty="0" err="1">
                <a:latin typeface="Arial" panose="020B0604020202020204" pitchFamily="34" charset="0"/>
                <a:ea typeface="ＭＳ Ｐゴシック" pitchFamily="34" charset="-128"/>
                <a:cs typeface="Arial" panose="020B0604020202020204" pitchFamily="34" charset="0"/>
              </a:rPr>
              <a:t>Ghany</a:t>
            </a:r>
            <a:r>
              <a:rPr lang="en-US" altLang="en-US" sz="1100" dirty="0">
                <a:latin typeface="Arial" panose="020B0604020202020204" pitchFamily="34" charset="0"/>
                <a:ea typeface="ＭＳ Ｐゴシック" pitchFamily="34" charset="-128"/>
                <a:cs typeface="Arial" panose="020B0604020202020204" pitchFamily="34" charset="0"/>
              </a:rPr>
              <a:t> MG et al. Hepatol 2009;49 (4):1335-74.</a:t>
            </a:r>
          </a:p>
          <a:p>
            <a:pPr marL="228600" indent="-228600" eaLnBrk="1" fontAlgn="base" hangingPunct="1">
              <a:spcBef>
                <a:spcPct val="0"/>
              </a:spcBef>
              <a:spcAft>
                <a:spcPct val="0"/>
              </a:spcAft>
              <a:buClrTx/>
              <a:buSzTx/>
              <a:buFont typeface="+mj-lt"/>
              <a:buAutoNum type="arabicPeriod"/>
            </a:pPr>
            <a:r>
              <a:rPr lang="en-US" altLang="en-US" sz="1100" dirty="0">
                <a:latin typeface="Arial" panose="020B0604020202020204" pitchFamily="34" charset="0"/>
                <a:ea typeface="ＭＳ Ｐゴシック" pitchFamily="34" charset="-128"/>
                <a:cs typeface="Arial" panose="020B0604020202020204" pitchFamily="34" charset="0"/>
              </a:rPr>
              <a:t>Lindsay K et al. Hepatol 2002;36 (5, Suppl 1):S114-20.</a:t>
            </a:r>
          </a:p>
        </p:txBody>
      </p:sp>
      <p:sp>
        <p:nvSpPr>
          <p:cNvPr id="2" name="Rectangle 1">
            <a:extLst>
              <a:ext uri="{FF2B5EF4-FFF2-40B4-BE49-F238E27FC236}">
                <a16:creationId xmlns:a16="http://schemas.microsoft.com/office/drawing/2014/main" id="{70A2438C-A159-47C7-B5E4-46CA85A11F13}"/>
              </a:ext>
            </a:extLst>
          </p:cNvPr>
          <p:cNvSpPr/>
          <p:nvPr/>
        </p:nvSpPr>
        <p:spPr>
          <a:xfrm>
            <a:off x="716751" y="1301234"/>
            <a:ext cx="2235197" cy="566174"/>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b="1" dirty="0">
                <a:solidFill>
                  <a:schemeClr val="bg1"/>
                </a:solidFill>
                <a:latin typeface="Arial" panose="020B0604020202020204" pitchFamily="34" charset="0"/>
                <a:ea typeface="ＭＳ Ｐゴシック" pitchFamily="34" charset="-128"/>
                <a:cs typeface="Arial" panose="020B0604020202020204" pitchFamily="34" charset="0"/>
              </a:rPr>
              <a:t>Primary Goal</a:t>
            </a:r>
          </a:p>
        </p:txBody>
      </p:sp>
      <p:sp>
        <p:nvSpPr>
          <p:cNvPr id="37" name="Rectangle 36">
            <a:extLst>
              <a:ext uri="{FF2B5EF4-FFF2-40B4-BE49-F238E27FC236}">
                <a16:creationId xmlns:a16="http://schemas.microsoft.com/office/drawing/2014/main" id="{7A738594-AF47-4921-AF7A-FBFFB8B693E3}"/>
              </a:ext>
            </a:extLst>
          </p:cNvPr>
          <p:cNvSpPr/>
          <p:nvPr/>
        </p:nvSpPr>
        <p:spPr>
          <a:xfrm>
            <a:off x="716751" y="2980698"/>
            <a:ext cx="2235197" cy="1367725"/>
          </a:xfrm>
          <a:prstGeom prst="rect">
            <a:avLst/>
          </a:prstGeom>
          <a:solidFill>
            <a:schemeClr val="accent4">
              <a:lumMod val="75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eaLnBrk="1" fontAlgn="base" hangingPunct="1">
              <a:spcBef>
                <a:spcPct val="0"/>
              </a:spcBef>
              <a:spcAft>
                <a:spcPct val="0"/>
              </a:spcAft>
              <a:buClrTx/>
              <a:buSzTx/>
            </a:pPr>
            <a:r>
              <a:rPr lang="en-US" altLang="en-US" sz="1800" dirty="0">
                <a:solidFill>
                  <a:schemeClr val="bg1"/>
                </a:solidFill>
                <a:latin typeface="Arial" panose="020B0604020202020204" pitchFamily="34" charset="0"/>
                <a:ea typeface="ＭＳ Ｐゴシック" pitchFamily="34" charset="-128"/>
                <a:cs typeface="Arial" panose="020B0604020202020204" pitchFamily="34" charset="0"/>
              </a:rPr>
              <a:t>Eradicate HCV infection by achieving  “Virologic Cure” (SVR)</a:t>
            </a:r>
          </a:p>
        </p:txBody>
      </p:sp>
      <p:sp>
        <p:nvSpPr>
          <p:cNvPr id="3" name="Oval 2">
            <a:extLst>
              <a:ext uri="{FF2B5EF4-FFF2-40B4-BE49-F238E27FC236}">
                <a16:creationId xmlns:a16="http://schemas.microsoft.com/office/drawing/2014/main" id="{221C1B04-88D7-4C92-A1C6-3227F1D08933}"/>
              </a:ext>
            </a:extLst>
          </p:cNvPr>
          <p:cNvSpPr/>
          <p:nvPr/>
        </p:nvSpPr>
        <p:spPr>
          <a:xfrm>
            <a:off x="3591096" y="2819400"/>
            <a:ext cx="3184698" cy="1709788"/>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tx1"/>
                </a:solidFill>
                <a:latin typeface="Arial" panose="020B0604020202020204" pitchFamily="34" charset="0"/>
                <a:ea typeface="ＭＳ Ｐゴシック" pitchFamily="34" charset="-128"/>
                <a:cs typeface="Arial" panose="020B0604020202020204" pitchFamily="34" charset="0"/>
              </a:rPr>
              <a:t>Prevent complications from HCV infection</a:t>
            </a:r>
          </a:p>
          <a:p>
            <a:pPr algn="ctr"/>
            <a:endParaRPr lang="en-MY"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5B3A9A75-9FA3-4118-8F91-EB91FD238E59}"/>
              </a:ext>
            </a:extLst>
          </p:cNvPr>
          <p:cNvSpPr/>
          <p:nvPr/>
        </p:nvSpPr>
        <p:spPr>
          <a:xfrm>
            <a:off x="8296109" y="1305418"/>
            <a:ext cx="2235197" cy="566173"/>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b="1" dirty="0">
                <a:solidFill>
                  <a:schemeClr val="bg1"/>
                </a:solidFill>
                <a:latin typeface="Arial" panose="020B0604020202020204" pitchFamily="34" charset="0"/>
                <a:ea typeface="ＭＳ Ｐゴシック" pitchFamily="34" charset="-128"/>
                <a:cs typeface="Arial" panose="020B0604020202020204" pitchFamily="34" charset="0"/>
              </a:rPr>
              <a:t>Secondar</a:t>
            </a:r>
            <a:r>
              <a:rPr lang="en-US" altLang="en-US" sz="1800" b="1" dirty="0">
                <a:solidFill>
                  <a:schemeClr val="bg1"/>
                </a:solidFill>
                <a:latin typeface="Arial" panose="020B0604020202020204" pitchFamily="34" charset="0"/>
                <a:ea typeface="ＭＳ Ｐゴシック" pitchFamily="34" charset="-128"/>
                <a:cs typeface="Arial" panose="020B0604020202020204" pitchFamily="34" charset="0"/>
              </a:rPr>
              <a:t>y Goal</a:t>
            </a:r>
          </a:p>
        </p:txBody>
      </p:sp>
      <p:sp>
        <p:nvSpPr>
          <p:cNvPr id="41" name="Rectangle 40">
            <a:extLst>
              <a:ext uri="{FF2B5EF4-FFF2-40B4-BE49-F238E27FC236}">
                <a16:creationId xmlns:a16="http://schemas.microsoft.com/office/drawing/2014/main" id="{7CBDDFDD-4477-4B5A-ABB1-B9C04F7AD6F2}"/>
              </a:ext>
            </a:extLst>
          </p:cNvPr>
          <p:cNvSpPr/>
          <p:nvPr/>
        </p:nvSpPr>
        <p:spPr>
          <a:xfrm>
            <a:off x="7489770" y="2509878"/>
            <a:ext cx="3835400" cy="434123"/>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dirty="0">
                <a:solidFill>
                  <a:schemeClr val="bg1"/>
                </a:solidFill>
                <a:latin typeface="Arial" panose="020B0604020202020204" pitchFamily="34" charset="0"/>
                <a:ea typeface="ＭＳ Ｐゴシック" pitchFamily="34" charset="-128"/>
                <a:cs typeface="Arial" panose="020B0604020202020204" pitchFamily="34" charset="0"/>
              </a:rPr>
              <a:t> Slow disease progression</a:t>
            </a:r>
            <a:endParaRPr lang="en-MY"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FEC83B05-470D-42D9-9CB9-8F64EEC7E4AF}"/>
              </a:ext>
            </a:extLst>
          </p:cNvPr>
          <p:cNvSpPr/>
          <p:nvPr/>
        </p:nvSpPr>
        <p:spPr>
          <a:xfrm>
            <a:off x="7507319" y="3041482"/>
            <a:ext cx="3835400" cy="434123"/>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eaLnBrk="1" fontAlgn="base" hangingPunct="1">
              <a:spcBef>
                <a:spcPct val="0"/>
              </a:spcBef>
              <a:spcAft>
                <a:spcPct val="0"/>
              </a:spcAft>
              <a:buClrTx/>
              <a:buSzTx/>
            </a:pPr>
            <a:r>
              <a:rPr lang="en-US" altLang="en-US" sz="1800" dirty="0">
                <a:solidFill>
                  <a:schemeClr val="bg1"/>
                </a:solidFill>
                <a:latin typeface="Arial" panose="020B0604020202020204" pitchFamily="34" charset="0"/>
                <a:ea typeface="ＭＳ Ｐゴシック" pitchFamily="34" charset="-128"/>
                <a:cs typeface="Arial" panose="020B0604020202020204" pitchFamily="34" charset="0"/>
              </a:rPr>
              <a:t>Improve histology</a:t>
            </a:r>
          </a:p>
        </p:txBody>
      </p:sp>
      <p:sp>
        <p:nvSpPr>
          <p:cNvPr id="43" name="Rectangle 42">
            <a:extLst>
              <a:ext uri="{FF2B5EF4-FFF2-40B4-BE49-F238E27FC236}">
                <a16:creationId xmlns:a16="http://schemas.microsoft.com/office/drawing/2014/main" id="{58B6506D-6A28-446F-9640-EE341EAE2326}"/>
              </a:ext>
            </a:extLst>
          </p:cNvPr>
          <p:cNvSpPr/>
          <p:nvPr/>
        </p:nvSpPr>
        <p:spPr>
          <a:xfrm>
            <a:off x="7507319" y="3578310"/>
            <a:ext cx="3835400" cy="434123"/>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eaLnBrk="1" fontAlgn="base" hangingPunct="1">
              <a:spcBef>
                <a:spcPct val="0"/>
              </a:spcBef>
              <a:spcAft>
                <a:spcPct val="0"/>
              </a:spcAft>
              <a:buClrTx/>
              <a:buSzTx/>
            </a:pPr>
            <a:r>
              <a:rPr lang="en-US" altLang="en-US" sz="1800" dirty="0">
                <a:solidFill>
                  <a:schemeClr val="bg1"/>
                </a:solidFill>
                <a:latin typeface="Arial" panose="020B0604020202020204" pitchFamily="34" charset="0"/>
                <a:ea typeface="ＭＳ Ｐゴシック" pitchFamily="34" charset="-128"/>
                <a:cs typeface="Arial" panose="020B0604020202020204" pitchFamily="34" charset="0"/>
              </a:rPr>
              <a:t>Reduce risk of HCC</a:t>
            </a:r>
          </a:p>
        </p:txBody>
      </p:sp>
      <p:sp>
        <p:nvSpPr>
          <p:cNvPr id="44" name="Rectangle 43">
            <a:extLst>
              <a:ext uri="{FF2B5EF4-FFF2-40B4-BE49-F238E27FC236}">
                <a16:creationId xmlns:a16="http://schemas.microsoft.com/office/drawing/2014/main" id="{59C54D36-1F17-4B0D-9F17-CEE1409E6F4F}"/>
              </a:ext>
            </a:extLst>
          </p:cNvPr>
          <p:cNvSpPr/>
          <p:nvPr/>
        </p:nvSpPr>
        <p:spPr>
          <a:xfrm>
            <a:off x="7507319" y="4111760"/>
            <a:ext cx="3835400" cy="434123"/>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eaLnBrk="1" fontAlgn="base" hangingPunct="1">
              <a:spcBef>
                <a:spcPct val="0"/>
              </a:spcBef>
              <a:spcAft>
                <a:spcPct val="0"/>
              </a:spcAft>
              <a:buClrTx/>
              <a:buSzTx/>
            </a:pPr>
            <a:r>
              <a:rPr lang="en-US" altLang="en-US" sz="1800" dirty="0">
                <a:solidFill>
                  <a:schemeClr val="bg1"/>
                </a:solidFill>
                <a:latin typeface="Arial" panose="020B0604020202020204" pitchFamily="34" charset="0"/>
                <a:ea typeface="ＭＳ Ｐゴシック" pitchFamily="34" charset="-128"/>
                <a:cs typeface="Arial" panose="020B0604020202020204" pitchFamily="34" charset="0"/>
              </a:rPr>
              <a:t>Improve health-related  QOL</a:t>
            </a:r>
          </a:p>
        </p:txBody>
      </p:sp>
      <p:sp>
        <p:nvSpPr>
          <p:cNvPr id="4" name="Rectangle: Rounded Corners 3">
            <a:extLst>
              <a:ext uri="{FF2B5EF4-FFF2-40B4-BE49-F238E27FC236}">
                <a16:creationId xmlns:a16="http://schemas.microsoft.com/office/drawing/2014/main" id="{C0374EB2-DAA2-48BD-8088-F9EE5220FD6F}"/>
              </a:ext>
            </a:extLst>
          </p:cNvPr>
          <p:cNvSpPr/>
          <p:nvPr/>
        </p:nvSpPr>
        <p:spPr>
          <a:xfrm>
            <a:off x="609600" y="5055032"/>
            <a:ext cx="10972799" cy="966370"/>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800" b="1" dirty="0">
                <a:solidFill>
                  <a:schemeClr val="tx1"/>
                </a:solidFill>
                <a:latin typeface="Arial" panose="020B0604020202020204" pitchFamily="34" charset="0"/>
                <a:ea typeface="ＭＳ Ｐゴシック" pitchFamily="34" charset="-128"/>
                <a:cs typeface="Arial" panose="020B0604020202020204" pitchFamily="34" charset="0"/>
              </a:rPr>
              <a:t>The goal of treatment: reduce all-cause mortality &amp; liver-related health adverse consequences, including end-stage liver disease &amp; hepatocellular carcinoma, by the achievement of virologic cure as evidenced by an SVR</a:t>
            </a:r>
            <a:endParaRPr lang="en-US" altLang="en-US" sz="2400"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5" name="Arrow: Down 4">
            <a:extLst>
              <a:ext uri="{FF2B5EF4-FFF2-40B4-BE49-F238E27FC236}">
                <a16:creationId xmlns:a16="http://schemas.microsoft.com/office/drawing/2014/main" id="{74AC1B51-B986-4520-B2B4-F9D5B5EBA588}"/>
              </a:ext>
            </a:extLst>
          </p:cNvPr>
          <p:cNvSpPr/>
          <p:nvPr/>
        </p:nvSpPr>
        <p:spPr>
          <a:xfrm>
            <a:off x="1637496" y="2035398"/>
            <a:ext cx="393703" cy="338209"/>
          </a:xfrm>
          <a:prstGeom prst="down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47" name="Arrow: Down 46">
            <a:extLst>
              <a:ext uri="{FF2B5EF4-FFF2-40B4-BE49-F238E27FC236}">
                <a16:creationId xmlns:a16="http://schemas.microsoft.com/office/drawing/2014/main" id="{A886D2E4-F403-4DEC-85CD-070AEC94EE83}"/>
              </a:ext>
            </a:extLst>
          </p:cNvPr>
          <p:cNvSpPr/>
          <p:nvPr/>
        </p:nvSpPr>
        <p:spPr>
          <a:xfrm>
            <a:off x="9210618" y="2039579"/>
            <a:ext cx="393703" cy="338209"/>
          </a:xfrm>
          <a:prstGeom prst="down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48" name="Arrow: Down 47">
            <a:extLst>
              <a:ext uri="{FF2B5EF4-FFF2-40B4-BE49-F238E27FC236}">
                <a16:creationId xmlns:a16="http://schemas.microsoft.com/office/drawing/2014/main" id="{70070905-43CC-4042-BF52-2E95E9383E93}"/>
              </a:ext>
            </a:extLst>
          </p:cNvPr>
          <p:cNvSpPr/>
          <p:nvPr/>
        </p:nvSpPr>
        <p:spPr>
          <a:xfrm>
            <a:off x="1637497" y="4624365"/>
            <a:ext cx="393703" cy="338209"/>
          </a:xfrm>
          <a:prstGeom prst="down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49" name="Arrow: Down 48">
            <a:extLst>
              <a:ext uri="{FF2B5EF4-FFF2-40B4-BE49-F238E27FC236}">
                <a16:creationId xmlns:a16="http://schemas.microsoft.com/office/drawing/2014/main" id="{6194F9B0-F61B-4159-8E62-EEAFFF2C09DC}"/>
              </a:ext>
            </a:extLst>
          </p:cNvPr>
          <p:cNvSpPr/>
          <p:nvPr/>
        </p:nvSpPr>
        <p:spPr>
          <a:xfrm>
            <a:off x="9210618" y="4624366"/>
            <a:ext cx="393703" cy="338209"/>
          </a:xfrm>
          <a:prstGeom prst="down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6" name="Arrow: Right 5">
            <a:extLst>
              <a:ext uri="{FF2B5EF4-FFF2-40B4-BE49-F238E27FC236}">
                <a16:creationId xmlns:a16="http://schemas.microsoft.com/office/drawing/2014/main" id="{8AEEA6AE-FC02-44B9-BE8D-8803DE0F529E}"/>
              </a:ext>
            </a:extLst>
          </p:cNvPr>
          <p:cNvSpPr/>
          <p:nvPr/>
        </p:nvSpPr>
        <p:spPr>
          <a:xfrm>
            <a:off x="3075708" y="3454699"/>
            <a:ext cx="365760" cy="439189"/>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51" name="Arrow: Right 50">
            <a:extLst>
              <a:ext uri="{FF2B5EF4-FFF2-40B4-BE49-F238E27FC236}">
                <a16:creationId xmlns:a16="http://schemas.microsoft.com/office/drawing/2014/main" id="{5CA60007-AC7F-4B3B-8DA4-5D5F6B63EB8C}"/>
              </a:ext>
            </a:extLst>
          </p:cNvPr>
          <p:cNvSpPr/>
          <p:nvPr/>
        </p:nvSpPr>
        <p:spPr>
          <a:xfrm>
            <a:off x="6982682" y="3565599"/>
            <a:ext cx="365760" cy="439189"/>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52" name="Arrow: Right 51">
            <a:extLst>
              <a:ext uri="{FF2B5EF4-FFF2-40B4-BE49-F238E27FC236}">
                <a16:creationId xmlns:a16="http://schemas.microsoft.com/office/drawing/2014/main" id="{0F08A9F6-2D5F-49FC-BD29-2FDE71AE5C34}"/>
              </a:ext>
            </a:extLst>
          </p:cNvPr>
          <p:cNvSpPr/>
          <p:nvPr/>
        </p:nvSpPr>
        <p:spPr>
          <a:xfrm>
            <a:off x="6982682" y="4089999"/>
            <a:ext cx="365760" cy="439189"/>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53" name="Arrow: Right 52">
            <a:extLst>
              <a:ext uri="{FF2B5EF4-FFF2-40B4-BE49-F238E27FC236}">
                <a16:creationId xmlns:a16="http://schemas.microsoft.com/office/drawing/2014/main" id="{5B87703F-4DAE-4333-B57F-83A901DB1877}"/>
              </a:ext>
            </a:extLst>
          </p:cNvPr>
          <p:cNvSpPr/>
          <p:nvPr/>
        </p:nvSpPr>
        <p:spPr>
          <a:xfrm>
            <a:off x="6982682" y="3030573"/>
            <a:ext cx="365760" cy="439189"/>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
        <p:nvSpPr>
          <p:cNvPr id="54" name="Arrow: Right 53">
            <a:extLst>
              <a:ext uri="{FF2B5EF4-FFF2-40B4-BE49-F238E27FC236}">
                <a16:creationId xmlns:a16="http://schemas.microsoft.com/office/drawing/2014/main" id="{E5C047F0-A4E7-4456-94F5-3E2132C2A48F}"/>
              </a:ext>
            </a:extLst>
          </p:cNvPr>
          <p:cNvSpPr/>
          <p:nvPr/>
        </p:nvSpPr>
        <p:spPr>
          <a:xfrm>
            <a:off x="6975303" y="2506980"/>
            <a:ext cx="365760" cy="439189"/>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9456543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600201"/>
            <a:ext cx="11288684" cy="4525963"/>
          </a:xfrm>
        </p:spPr>
        <p:txBody>
          <a:bodyPr>
            <a:normAutofit lnSpcReduction="10000"/>
          </a:bodyPr>
          <a:lstStyle/>
          <a:p>
            <a:pPr marL="365125" indent="-365125" algn="just">
              <a:spcBef>
                <a:spcPts val="0"/>
              </a:spcBef>
            </a:pPr>
            <a:r>
              <a:rPr lang="en-US" sz="3600" dirty="0">
                <a:latin typeface="Arial" panose="020B0604020202020204" pitchFamily="34" charset="0"/>
                <a:cs typeface="Arial" panose="020B0604020202020204" pitchFamily="34" charset="0"/>
              </a:rPr>
              <a:t>HCV-infected patients should be counselled on the importance of strict adherence to attain high sustained virological response (SVR).</a:t>
            </a:r>
          </a:p>
          <a:p>
            <a:pPr marL="0" indent="0" algn="just">
              <a:spcBef>
                <a:spcPts val="0"/>
              </a:spcBef>
              <a:buNone/>
            </a:pPr>
            <a:endParaRPr lang="en-US" sz="3600" dirty="0">
              <a:latin typeface="Arial" panose="020B0604020202020204" pitchFamily="34" charset="0"/>
              <a:cs typeface="Arial" panose="020B0604020202020204" pitchFamily="34" charset="0"/>
            </a:endParaRPr>
          </a:p>
          <a:p>
            <a:pPr marL="365125" indent="-365125" algn="just">
              <a:spcBef>
                <a:spcPts val="0"/>
              </a:spcBef>
            </a:pPr>
            <a:r>
              <a:rPr lang="en-US" sz="3600" dirty="0">
                <a:latin typeface="Arial" panose="020B0604020202020204" pitchFamily="34" charset="0"/>
                <a:cs typeface="Arial" panose="020B0604020202020204" pitchFamily="34" charset="0"/>
              </a:rPr>
              <a:t>It is a multidisciplinary approach involving dedicated clinicians, pharmacists &amp; nurses; it includes:</a:t>
            </a:r>
          </a:p>
          <a:p>
            <a:pPr marL="714375" lvl="1" indent="-349250" algn="just">
              <a:spcBef>
                <a:spcPts val="0"/>
              </a:spcBef>
              <a:buFont typeface="Courier New" panose="02070309020205020404" pitchFamily="49" charset="0"/>
              <a:buChar char="o"/>
            </a:pPr>
            <a:r>
              <a:rPr lang="en-US" sz="3200" dirty="0">
                <a:latin typeface="Arial" panose="020B0604020202020204" pitchFamily="34" charset="0"/>
                <a:cs typeface="Arial" panose="020B0604020202020204" pitchFamily="34" charset="0"/>
              </a:rPr>
              <a:t>HCV education</a:t>
            </a:r>
          </a:p>
          <a:p>
            <a:pPr marL="714375" lvl="1" indent="-349250" algn="just">
              <a:spcBef>
                <a:spcPts val="0"/>
              </a:spcBef>
              <a:buFont typeface="Courier New" panose="02070309020205020404" pitchFamily="49" charset="0"/>
              <a:buChar char="o"/>
            </a:pPr>
            <a:r>
              <a:rPr lang="en-US" sz="3200" dirty="0">
                <a:latin typeface="Arial" panose="020B0604020202020204" pitchFamily="34" charset="0"/>
                <a:cs typeface="Arial" panose="020B0604020202020204" pitchFamily="34" charset="0"/>
              </a:rPr>
              <a:t>monitoring services</a:t>
            </a:r>
          </a:p>
          <a:p>
            <a:pPr marL="714375" lvl="1" indent="-349250" algn="just">
              <a:spcBef>
                <a:spcPts val="0"/>
              </a:spcBef>
              <a:buFont typeface="Courier New" panose="02070309020205020404" pitchFamily="49" charset="0"/>
              <a:buChar char="o"/>
            </a:pPr>
            <a:r>
              <a:rPr lang="en-US" sz="3200" dirty="0">
                <a:latin typeface="Arial" panose="020B0604020202020204" pitchFamily="34" charset="0"/>
                <a:cs typeface="Arial" panose="020B0604020202020204" pitchFamily="34" charset="0"/>
              </a:rPr>
              <a:t>peer-based support </a:t>
            </a:r>
          </a:p>
          <a:p>
            <a:pPr algn="just">
              <a:spcBef>
                <a:spcPts val="0"/>
              </a:spcBef>
            </a:pPr>
            <a:endParaRPr lang="en-US" sz="36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CAFF0A3-76C2-42FB-AE2C-EF97D38A7CD3}"/>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Non-pharmacological Treatment</a:t>
            </a:r>
          </a:p>
        </p:txBody>
      </p:sp>
      <p:pic>
        <p:nvPicPr>
          <p:cNvPr id="5" name="Picture 4">
            <a:extLst>
              <a:ext uri="{FF2B5EF4-FFF2-40B4-BE49-F238E27FC236}">
                <a16:creationId xmlns:a16="http://schemas.microsoft.com/office/drawing/2014/main" id="{BB9CCB76-A1A5-4FB9-97F6-26CC205ADA31}"/>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64393F1B-08EC-4EA7-90C9-8EC94D0F55E1}"/>
              </a:ext>
            </a:extLst>
          </p:cNvPr>
          <p:cNvSpPr>
            <a:spLocks noGrp="1"/>
          </p:cNvSpPr>
          <p:nvPr>
            <p:ph type="sldNum" sz="quarter" idx="12"/>
          </p:nvPr>
        </p:nvSpPr>
        <p:spPr>
          <a:xfrm>
            <a:off x="4630737"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4</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8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26" y="1501410"/>
            <a:ext cx="11534223" cy="1143000"/>
          </a:xfrm>
        </p:spPr>
        <p:txBody>
          <a:bodyPr>
            <a:noAutofit/>
          </a:bodyPr>
          <a:lstStyle/>
          <a:p>
            <a:r>
              <a:rPr lang="en-US" sz="3600" dirty="0">
                <a:latin typeface="Arial" panose="020B0604020202020204" pitchFamily="34" charset="0"/>
                <a:cs typeface="Arial" panose="020B0604020202020204" pitchFamily="34" charset="0"/>
              </a:rPr>
              <a:t>The following group will need additional support during DAA treatment</a:t>
            </a:r>
          </a:p>
        </p:txBody>
      </p:sp>
      <p:sp>
        <p:nvSpPr>
          <p:cNvPr id="5" name="Title 1">
            <a:extLst>
              <a:ext uri="{FF2B5EF4-FFF2-40B4-BE49-F238E27FC236}">
                <a16:creationId xmlns:a16="http://schemas.microsoft.com/office/drawing/2014/main" id="{B6F58F70-529A-4CF2-8289-0C3D5222153B}"/>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Non-pharmacological Treatment -</a:t>
            </a:r>
            <a:r>
              <a:rPr lang="en-MY" sz="4800" baseline="-25000" dirty="0">
                <a:solidFill>
                  <a:schemeClr val="bg1"/>
                </a:solidFill>
                <a:latin typeface="Arial" panose="020B0604020202020204" pitchFamily="34" charset="0"/>
                <a:cs typeface="Arial" panose="020B0604020202020204" pitchFamily="34" charset="0"/>
              </a:rPr>
              <a:t>2</a:t>
            </a:r>
          </a:p>
        </p:txBody>
      </p:sp>
      <p:pic>
        <p:nvPicPr>
          <p:cNvPr id="6" name="Picture 5">
            <a:extLst>
              <a:ext uri="{FF2B5EF4-FFF2-40B4-BE49-F238E27FC236}">
                <a16:creationId xmlns:a16="http://schemas.microsoft.com/office/drawing/2014/main" id="{D9521158-D17B-42C6-9D42-AAE539748AEA}"/>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3" name="Slide Number Placeholder 2">
            <a:extLst>
              <a:ext uri="{FF2B5EF4-FFF2-40B4-BE49-F238E27FC236}">
                <a16:creationId xmlns:a16="http://schemas.microsoft.com/office/drawing/2014/main" id="{275992A2-5663-423A-B6EF-862584FE558B}"/>
              </a:ext>
            </a:extLst>
          </p:cNvPr>
          <p:cNvSpPr>
            <a:spLocks noGrp="1"/>
          </p:cNvSpPr>
          <p:nvPr>
            <p:ph type="sldNum" sz="quarter" idx="12"/>
          </p:nvPr>
        </p:nvSpPr>
        <p:spPr>
          <a:xfrm>
            <a:off x="4673600"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5</a:t>
            </a:fld>
            <a:endParaRPr lang="en-US" sz="14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1D1A7AD-8BE0-4758-8039-C3609ADB1255}"/>
              </a:ext>
            </a:extLst>
          </p:cNvPr>
          <p:cNvPicPr>
            <a:picLocks noChangeAspect="1"/>
          </p:cNvPicPr>
          <p:nvPr/>
        </p:nvPicPr>
        <p:blipFill>
          <a:blip r:embed="rId3"/>
          <a:stretch>
            <a:fillRect/>
          </a:stretch>
        </p:blipFill>
        <p:spPr>
          <a:xfrm>
            <a:off x="582484" y="2644411"/>
            <a:ext cx="10960905" cy="2972671"/>
          </a:xfrm>
          <a:prstGeom prst="rect">
            <a:avLst/>
          </a:prstGeom>
        </p:spPr>
      </p:pic>
      <p:sp>
        <p:nvSpPr>
          <p:cNvPr id="11" name="Rectangle 10">
            <a:extLst>
              <a:ext uri="{FF2B5EF4-FFF2-40B4-BE49-F238E27FC236}">
                <a16:creationId xmlns:a16="http://schemas.microsoft.com/office/drawing/2014/main" id="{F4D05A70-7208-485F-B6BB-3868A21AD219}"/>
              </a:ext>
            </a:extLst>
          </p:cNvPr>
          <p:cNvSpPr/>
          <p:nvPr/>
        </p:nvSpPr>
        <p:spPr>
          <a:xfrm>
            <a:off x="361950" y="6339776"/>
            <a:ext cx="717571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14"/>
            </a:pPr>
            <a:r>
              <a:rPr lang="en-US" sz="1100" dirty="0">
                <a:solidFill>
                  <a:schemeClr val="tx1"/>
                </a:solidFill>
                <a:latin typeface="Arial" panose="020B0604020202020204" pitchFamily="34" charset="0"/>
                <a:cs typeface="Arial" panose="020B0604020202020204" pitchFamily="34" charset="0"/>
              </a:rPr>
              <a:t>European Association for the Study of the Liver. J Hepatol. 2018;69(2):461-511.</a:t>
            </a:r>
          </a:p>
          <a:p>
            <a:pPr marL="342900" indent="-342900">
              <a:buFont typeface="+mj-lt"/>
              <a:buAutoNum type="arabicPeriod" startAt="27"/>
            </a:pPr>
            <a:r>
              <a:rPr lang="en-MY" sz="1100" dirty="0" err="1">
                <a:solidFill>
                  <a:schemeClr val="tx1"/>
                </a:solidFill>
                <a:latin typeface="Arial" panose="020B0604020202020204" pitchFamily="34" charset="0"/>
                <a:cs typeface="Arial" panose="020B0604020202020204" pitchFamily="34" charset="0"/>
              </a:rPr>
              <a:t>Dieperink</a:t>
            </a:r>
            <a:r>
              <a:rPr lang="en-MY" sz="1100" dirty="0">
                <a:solidFill>
                  <a:schemeClr val="tx1"/>
                </a:solidFill>
                <a:latin typeface="Arial" panose="020B0604020202020204" pitchFamily="34" charset="0"/>
                <a:cs typeface="Arial" panose="020B0604020202020204" pitchFamily="34" charset="0"/>
              </a:rPr>
              <a:t> E et al. Addiction. 2014;109(11):1869-77</a:t>
            </a:r>
          </a:p>
        </p:txBody>
      </p:sp>
    </p:spTree>
    <p:extLst>
      <p:ext uri="{BB962C8B-B14F-4D97-AF65-F5344CB8AC3E}">
        <p14:creationId xmlns:p14="http://schemas.microsoft.com/office/powerpoint/2010/main" val="72694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B16691-9CBB-4B34-AE19-AB4854256B34}"/>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3" name="Slide Number Placeholder 2">
            <a:extLst>
              <a:ext uri="{FF2B5EF4-FFF2-40B4-BE49-F238E27FC236}">
                <a16:creationId xmlns:a16="http://schemas.microsoft.com/office/drawing/2014/main" id="{E51BF358-B9E1-41AC-972C-6F24815D3C4B}"/>
              </a:ext>
            </a:extLst>
          </p:cNvPr>
          <p:cNvSpPr>
            <a:spLocks noGrp="1"/>
          </p:cNvSpPr>
          <p:nvPr>
            <p:ph type="sldNum" sz="quarter" idx="12"/>
          </p:nvPr>
        </p:nvSpPr>
        <p:spPr>
          <a:xfrm>
            <a:off x="4673600"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6</a:t>
            </a:fld>
            <a:endParaRPr lang="en-US" sz="140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9D0F46A-CBFE-4A5C-8A05-6150C26739CC}"/>
              </a:ext>
            </a:extLst>
          </p:cNvPr>
          <p:cNvPicPr>
            <a:picLocks noChangeAspect="1"/>
          </p:cNvPicPr>
          <p:nvPr/>
        </p:nvPicPr>
        <p:blipFill>
          <a:blip r:embed="rId3"/>
          <a:stretch>
            <a:fillRect/>
          </a:stretch>
        </p:blipFill>
        <p:spPr>
          <a:xfrm>
            <a:off x="276225" y="1911188"/>
            <a:ext cx="11582730" cy="3259327"/>
          </a:xfrm>
          <a:prstGeom prst="rect">
            <a:avLst/>
          </a:prstGeom>
        </p:spPr>
      </p:pic>
    </p:spTree>
    <p:extLst>
      <p:ext uri="{BB962C8B-B14F-4D97-AF65-F5344CB8AC3E}">
        <p14:creationId xmlns:p14="http://schemas.microsoft.com/office/powerpoint/2010/main" val="127908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949" y="1796155"/>
            <a:ext cx="11534224" cy="4128591"/>
          </a:xfrm>
        </p:spPr>
        <p:txBody>
          <a:bodyPr>
            <a:normAutofit fontScale="92500" lnSpcReduction="20000"/>
          </a:bodyPr>
          <a:lstStyle/>
          <a:p>
            <a:pPr marL="365125" indent="-365125" algn="just">
              <a:lnSpc>
                <a:spcPct val="110000"/>
              </a:lnSpc>
              <a:spcBef>
                <a:spcPts val="0"/>
              </a:spcBef>
            </a:pPr>
            <a:r>
              <a:rPr lang="en-US" dirty="0">
                <a:latin typeface="Arial" panose="020B0604020202020204" pitchFamily="34" charset="0"/>
                <a:cs typeface="Arial" panose="020B0604020202020204" pitchFamily="34" charset="0"/>
              </a:rPr>
              <a:t>Prior to initiation of treatment, hepatitis C must be assessed to identify presence of co morbidity and to determine cirrhosis status.</a:t>
            </a:r>
          </a:p>
          <a:p>
            <a:pPr marL="0" indent="0" algn="just">
              <a:lnSpc>
                <a:spcPct val="110000"/>
              </a:lnSpc>
              <a:spcBef>
                <a:spcPts val="0"/>
              </a:spcBef>
              <a:buNone/>
            </a:pPr>
            <a:endParaRPr lang="en-US" dirty="0">
              <a:latin typeface="Arial" panose="020B0604020202020204" pitchFamily="34" charset="0"/>
              <a:cs typeface="Arial" panose="020B0604020202020204" pitchFamily="34" charset="0"/>
            </a:endParaRPr>
          </a:p>
          <a:p>
            <a:pPr marL="365125" indent="-365125" algn="just">
              <a:lnSpc>
                <a:spcPct val="110000"/>
              </a:lnSpc>
              <a:spcBef>
                <a:spcPts val="0"/>
              </a:spcBef>
            </a:pPr>
            <a:r>
              <a:rPr lang="en-US" dirty="0">
                <a:latin typeface="Arial" panose="020B0604020202020204" pitchFamily="34" charset="0"/>
                <a:cs typeface="Arial" panose="020B0604020202020204" pitchFamily="34" charset="0"/>
              </a:rPr>
              <a:t>The following investigations need to be performed:</a:t>
            </a:r>
          </a:p>
          <a:p>
            <a:pPr marL="714375" lvl="1" indent="-349250" algn="just">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full blood count (FBC)</a:t>
            </a:r>
          </a:p>
          <a:p>
            <a:pPr marL="714375" lvl="1" indent="-349250" algn="just">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liver function test (LFT)</a:t>
            </a:r>
          </a:p>
          <a:p>
            <a:pPr marL="714375" lvl="1" indent="-349250" algn="just">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serum creatinine </a:t>
            </a:r>
          </a:p>
          <a:p>
            <a:pPr marL="714375" lvl="1" indent="-349250" algn="just">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international </a:t>
            </a:r>
            <a:r>
              <a:rPr lang="en-US" dirty="0" err="1">
                <a:latin typeface="Arial" panose="020B0604020202020204" pitchFamily="34" charset="0"/>
                <a:cs typeface="Arial" panose="020B0604020202020204" pitchFamily="34" charset="0"/>
              </a:rPr>
              <a:t>normalisation</a:t>
            </a:r>
            <a:r>
              <a:rPr lang="en-US" dirty="0">
                <a:latin typeface="Arial" panose="020B0604020202020204" pitchFamily="34" charset="0"/>
                <a:cs typeface="Arial" panose="020B0604020202020204" pitchFamily="34" charset="0"/>
              </a:rPr>
              <a:t> ration (INR) </a:t>
            </a:r>
          </a:p>
          <a:p>
            <a:pPr marL="714375" lvl="1" indent="-349250" algn="just">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HIV &amp; HBsAg screening </a:t>
            </a:r>
          </a:p>
        </p:txBody>
      </p:sp>
      <p:sp>
        <p:nvSpPr>
          <p:cNvPr id="4" name="Title 1">
            <a:extLst>
              <a:ext uri="{FF2B5EF4-FFF2-40B4-BE49-F238E27FC236}">
                <a16:creationId xmlns:a16="http://schemas.microsoft.com/office/drawing/2014/main" id="{4D93C21E-DA4D-4F36-AE5A-3DDF6CF64C52}"/>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Pre-treatment Assessment</a:t>
            </a:r>
            <a:endParaRPr lang="en-MY" sz="4800" baseline="-25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DB2AFBC-F085-40D5-8017-E9029CA12063}"/>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6" name="Slide Number Placeholder 5">
            <a:extLst>
              <a:ext uri="{FF2B5EF4-FFF2-40B4-BE49-F238E27FC236}">
                <a16:creationId xmlns:a16="http://schemas.microsoft.com/office/drawing/2014/main" id="{DCF41446-5BF5-4BEF-B3C8-D1EB80D249CC}"/>
              </a:ext>
            </a:extLst>
          </p:cNvPr>
          <p:cNvSpPr>
            <a:spLocks noGrp="1"/>
          </p:cNvSpPr>
          <p:nvPr>
            <p:ph type="sldNum" sz="quarter" idx="12"/>
          </p:nvPr>
        </p:nvSpPr>
        <p:spPr>
          <a:xfrm>
            <a:off x="4673600"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7</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56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225" y="1381126"/>
            <a:ext cx="11540671" cy="954107"/>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For those with cirrhosis, assessment for compensated &amp; decompensated cirrhosis using CPS score .  </a:t>
            </a:r>
          </a:p>
        </p:txBody>
      </p:sp>
      <p:sp>
        <p:nvSpPr>
          <p:cNvPr id="7" name="Title 1">
            <a:extLst>
              <a:ext uri="{FF2B5EF4-FFF2-40B4-BE49-F238E27FC236}">
                <a16:creationId xmlns:a16="http://schemas.microsoft.com/office/drawing/2014/main" id="{88C64D2C-BB58-4763-90E5-856C705EDBD9}"/>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Pre-treatment Assessment -</a:t>
            </a:r>
            <a:r>
              <a:rPr lang="en-MY" sz="4800" baseline="-25000" dirty="0">
                <a:solidFill>
                  <a:schemeClr val="bg1"/>
                </a:solidFill>
                <a:latin typeface="Arial" panose="020B0604020202020204" pitchFamily="34" charset="0"/>
                <a:cs typeface="Arial" panose="020B0604020202020204" pitchFamily="34" charset="0"/>
              </a:rPr>
              <a:t>2</a:t>
            </a:r>
          </a:p>
        </p:txBody>
      </p:sp>
      <p:pic>
        <p:nvPicPr>
          <p:cNvPr id="8" name="Picture 7">
            <a:extLst>
              <a:ext uri="{FF2B5EF4-FFF2-40B4-BE49-F238E27FC236}">
                <a16:creationId xmlns:a16="http://schemas.microsoft.com/office/drawing/2014/main" id="{D52E7764-C6CD-4D21-A9EC-6B9E1171EB29}"/>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3" name="Slide Number Placeholder 2">
            <a:extLst>
              <a:ext uri="{FF2B5EF4-FFF2-40B4-BE49-F238E27FC236}">
                <a16:creationId xmlns:a16="http://schemas.microsoft.com/office/drawing/2014/main" id="{1CA42438-D542-4C8D-B8B5-2569F6D6A7CC}"/>
              </a:ext>
            </a:extLst>
          </p:cNvPr>
          <p:cNvSpPr>
            <a:spLocks noGrp="1"/>
          </p:cNvSpPr>
          <p:nvPr>
            <p:ph type="sldNum" sz="quarter" idx="12"/>
          </p:nvPr>
        </p:nvSpPr>
        <p:spPr>
          <a:xfrm>
            <a:off x="4673600" y="6339776"/>
            <a:ext cx="2844800" cy="365125"/>
          </a:xfrm>
        </p:spPr>
        <p:txBody>
          <a:bodyPr/>
          <a:lstStyle/>
          <a:p>
            <a:pPr algn="ctr"/>
            <a:fld id="{33A53B88-BBB5-C14B-A934-C194B2280BCF}" type="slidenum">
              <a:rPr lang="en-US" sz="1400" smtClean="0">
                <a:solidFill>
                  <a:schemeClr val="tx1"/>
                </a:solidFill>
                <a:latin typeface="Arial" panose="020B0604020202020204" pitchFamily="34" charset="0"/>
                <a:cs typeface="Arial" panose="020B0604020202020204" pitchFamily="34" charset="0"/>
              </a:rPr>
              <a:pPr algn="ctr"/>
              <a:t>8</a:t>
            </a:fld>
            <a:endParaRPr lang="en-US" sz="140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6964B3C-DE94-47C1-B867-02C1493DA4A1}"/>
              </a:ext>
            </a:extLst>
          </p:cNvPr>
          <p:cNvPicPr>
            <a:picLocks noChangeAspect="1"/>
          </p:cNvPicPr>
          <p:nvPr/>
        </p:nvPicPr>
        <p:blipFill>
          <a:blip r:embed="rId3"/>
          <a:stretch>
            <a:fillRect/>
          </a:stretch>
        </p:blipFill>
        <p:spPr>
          <a:xfrm>
            <a:off x="1948588" y="2317585"/>
            <a:ext cx="8145007" cy="4058347"/>
          </a:xfrm>
          <a:prstGeom prst="rect">
            <a:avLst/>
          </a:prstGeom>
        </p:spPr>
      </p:pic>
    </p:spTree>
    <p:extLst>
      <p:ext uri="{BB962C8B-B14F-4D97-AF65-F5344CB8AC3E}">
        <p14:creationId xmlns:p14="http://schemas.microsoft.com/office/powerpoint/2010/main" val="211083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C64D2C-BB58-4763-90E5-856C705EDBD9}"/>
              </a:ext>
            </a:extLst>
          </p:cNvPr>
          <p:cNvSpPr txBox="1">
            <a:spLocks/>
          </p:cNvSpPr>
          <p:nvPr/>
        </p:nvSpPr>
        <p:spPr>
          <a:xfrm>
            <a:off x="276225" y="365126"/>
            <a:ext cx="11553825" cy="1016000"/>
          </a:xfrm>
          <a:prstGeom prst="rect">
            <a:avLst/>
          </a:prstGeom>
          <a:solidFill>
            <a:srgbClr val="9900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dirty="0">
                <a:solidFill>
                  <a:schemeClr val="bg1"/>
                </a:solidFill>
                <a:latin typeface="Arial" panose="020B0604020202020204" pitchFamily="34" charset="0"/>
                <a:cs typeface="Arial" panose="020B0604020202020204" pitchFamily="34" charset="0"/>
              </a:rPr>
              <a:t>Pre-treatment Assessment -</a:t>
            </a:r>
            <a:r>
              <a:rPr lang="en-MY" sz="4800" baseline="-25000" dirty="0">
                <a:solidFill>
                  <a:schemeClr val="bg1"/>
                </a:solidFill>
                <a:latin typeface="Arial" panose="020B0604020202020204" pitchFamily="34" charset="0"/>
                <a:cs typeface="Arial" panose="020B0604020202020204" pitchFamily="34" charset="0"/>
              </a:rPr>
              <a:t>3</a:t>
            </a:r>
          </a:p>
        </p:txBody>
      </p:sp>
      <p:pic>
        <p:nvPicPr>
          <p:cNvPr id="8" name="Picture 7">
            <a:extLst>
              <a:ext uri="{FF2B5EF4-FFF2-40B4-BE49-F238E27FC236}">
                <a16:creationId xmlns:a16="http://schemas.microsoft.com/office/drawing/2014/main" id="{D52E7764-C6CD-4D21-A9EC-6B9E1171EB29}"/>
              </a:ext>
            </a:extLst>
          </p:cNvPr>
          <p:cNvPicPr>
            <a:picLocks noChangeAspect="1"/>
          </p:cNvPicPr>
          <p:nvPr/>
        </p:nvPicPr>
        <p:blipFill>
          <a:blip r:embed="rId2"/>
          <a:stretch>
            <a:fillRect/>
          </a:stretch>
        </p:blipFill>
        <p:spPr>
          <a:xfrm>
            <a:off x="10524225" y="5703522"/>
            <a:ext cx="1488805" cy="1001379"/>
          </a:xfrm>
          <a:prstGeom prst="rect">
            <a:avLst/>
          </a:prstGeom>
        </p:spPr>
      </p:pic>
      <p:sp>
        <p:nvSpPr>
          <p:cNvPr id="3" name="Slide Number Placeholder 2">
            <a:extLst>
              <a:ext uri="{FF2B5EF4-FFF2-40B4-BE49-F238E27FC236}">
                <a16:creationId xmlns:a16="http://schemas.microsoft.com/office/drawing/2014/main" id="{1CA42438-D542-4C8D-B8B5-2569F6D6A7CC}"/>
              </a:ext>
            </a:extLst>
          </p:cNvPr>
          <p:cNvSpPr>
            <a:spLocks noGrp="1"/>
          </p:cNvSpPr>
          <p:nvPr>
            <p:ph type="sldNum" sz="quarter" idx="12"/>
          </p:nvPr>
        </p:nvSpPr>
        <p:spPr/>
        <p:txBody>
          <a:bodyPr/>
          <a:lstStyle/>
          <a:p>
            <a:fld id="{33A53B88-BBB5-C14B-A934-C194B2280BCF}" type="slidenum">
              <a:rPr lang="en-US" smtClean="0"/>
              <a:t>9</a:t>
            </a:fld>
            <a:endParaRPr lang="en-US"/>
          </a:p>
        </p:txBody>
      </p:sp>
      <p:pic>
        <p:nvPicPr>
          <p:cNvPr id="16" name="Picture 15">
            <a:extLst>
              <a:ext uri="{FF2B5EF4-FFF2-40B4-BE49-F238E27FC236}">
                <a16:creationId xmlns:a16="http://schemas.microsoft.com/office/drawing/2014/main" id="{51410190-0C41-433F-9D02-8D94E6BDB06A}"/>
              </a:ext>
            </a:extLst>
          </p:cNvPr>
          <p:cNvPicPr>
            <a:picLocks noChangeAspect="1"/>
          </p:cNvPicPr>
          <p:nvPr/>
        </p:nvPicPr>
        <p:blipFill>
          <a:blip r:embed="rId3"/>
          <a:stretch>
            <a:fillRect/>
          </a:stretch>
        </p:blipFill>
        <p:spPr>
          <a:xfrm>
            <a:off x="276225" y="2196496"/>
            <a:ext cx="11553825" cy="2691655"/>
          </a:xfrm>
          <a:prstGeom prst="rect">
            <a:avLst/>
          </a:prstGeom>
        </p:spPr>
      </p:pic>
    </p:spTree>
    <p:extLst>
      <p:ext uri="{BB962C8B-B14F-4D97-AF65-F5344CB8AC3E}">
        <p14:creationId xmlns:p14="http://schemas.microsoft.com/office/powerpoint/2010/main" val="358606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746</Words>
  <Application>Microsoft Office PowerPoint</Application>
  <PresentationFormat>Widescreen</PresentationFormat>
  <Paragraphs>105</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Brush Script MT</vt:lpstr>
      <vt:lpstr>Calibri</vt:lpstr>
      <vt:lpstr>Courier New</vt:lpstr>
      <vt:lpstr>Office Theme</vt:lpstr>
      <vt:lpstr>TRAINING OF CORE TRAINERS</vt:lpstr>
      <vt:lpstr>PowerPoint Presentation</vt:lpstr>
      <vt:lpstr>Goals of HCV Treatment</vt:lpstr>
      <vt:lpstr>PowerPoint Presentation</vt:lpstr>
      <vt:lpstr>The following group will need additional support during DAA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OF CORE TRAINERS:   MANAGEMENT OF CHRONIC HEPATITIS C IN ADULTS</dc:title>
  <dc:creator>Dr Haniza</dc:creator>
  <cp:lastModifiedBy>Siti Aishah Fadzilah</cp:lastModifiedBy>
  <cp:revision>31</cp:revision>
  <dcterms:created xsi:type="dcterms:W3CDTF">2021-01-30T01:35:04Z</dcterms:created>
  <dcterms:modified xsi:type="dcterms:W3CDTF">2021-11-15T02:38:50Z</dcterms:modified>
</cp:coreProperties>
</file>