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93" r:id="rId4"/>
    <p:sldId id="264" r:id="rId5"/>
    <p:sldId id="265" r:id="rId6"/>
    <p:sldId id="294" r:id="rId7"/>
    <p:sldId id="259" r:id="rId8"/>
    <p:sldId id="295" r:id="rId9"/>
    <p:sldId id="258" r:id="rId10"/>
    <p:sldId id="296" r:id="rId11"/>
    <p:sldId id="260" r:id="rId12"/>
    <p:sldId id="297" r:id="rId13"/>
    <p:sldId id="270" r:id="rId14"/>
    <p:sldId id="298" r:id="rId15"/>
    <p:sldId id="261" r:id="rId16"/>
    <p:sldId id="290" r:id="rId17"/>
    <p:sldId id="272" r:id="rId18"/>
    <p:sldId id="271" r:id="rId19"/>
    <p:sldId id="292" r:id="rId20"/>
    <p:sldId id="27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72CC-E9B7-4681-A28E-2E0753E14D18}" type="datetimeFigureOut">
              <a:rPr lang="en-MY" smtClean="0"/>
              <a:pPr/>
              <a:t>11/11/2021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C5A3C-6E3F-40C1-9054-74C33BE9901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212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F6F0-E5FE-4B2E-8AAB-EC8AD6F42865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516-820C-4A20-BF54-537A5BF89B47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DD2-6D72-41D7-9071-2DF83BB9CBD4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CB77-35FA-447F-8637-16C37907464B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78C1-74F8-4BD2-9F22-AB1D3E60CFA7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F936-1700-4200-9715-FE8746B3828B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EBCD-7235-481B-93D0-434E28D229C2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B79C-3E78-4369-9E41-B7ECCE8F5EA7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126D-4849-4630-9B94-FD830AF9873D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FEF-A6A8-4AB9-BDCB-26BA45C0FEC3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085C-BF87-4866-979C-DD16C55DC7A7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188E-C4EE-4347-84C1-507BA2CC8BCB}" type="datetime1">
              <a:rPr lang="en-US" smtClean="0"/>
              <a:pPr/>
              <a:t>11/11/2021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C0044-D2E0-4704-A8C9-464C27EE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814836"/>
            <a:ext cx="7115695" cy="878781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CORE 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7764C-216B-4C34-8FD4-0108636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08" y="309768"/>
            <a:ext cx="4057801" cy="62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F9F5A-68D0-4DD4-813D-F165BDAEAFAD}"/>
              </a:ext>
            </a:extLst>
          </p:cNvPr>
          <p:cNvSpPr txBox="1">
            <a:spLocks/>
          </p:cNvSpPr>
          <p:nvPr/>
        </p:nvSpPr>
        <p:spPr>
          <a:xfrm>
            <a:off x="382385" y="3232386"/>
            <a:ext cx="7113738" cy="30085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HCV/HIV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CO-INFECTION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Ahmad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Kashfi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Rahman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Consultant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Infectious Disease Physician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17A4C5-C266-41B1-981E-7B4E19911AF5}"/>
              </a:ext>
            </a:extLst>
          </p:cNvPr>
          <p:cNvSpPr txBox="1">
            <a:spLocks/>
          </p:cNvSpPr>
          <p:nvPr/>
        </p:nvSpPr>
        <p:spPr>
          <a:xfrm>
            <a:off x="384342" y="1706426"/>
            <a:ext cx="7113738" cy="1301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 Management of Chronic Hepatitis C in Adults</a:t>
            </a:r>
          </a:p>
        </p:txBody>
      </p:sp>
    </p:spTree>
    <p:extLst>
      <p:ext uri="{BB962C8B-B14F-4D97-AF65-F5344CB8AC3E}">
        <p14:creationId xmlns:p14="http://schemas.microsoft.com/office/powerpoint/2010/main" val="38329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48" y="1600201"/>
            <a:ext cx="11525902" cy="442108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SOF/DCV has no significant DDI with NRTIs.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SOF/LDV increases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levels when given as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disoproxil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fumarate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(TDF), which may increase the risk of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-associated renal toxicity. 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SOF/VEL increases tenofovir levels when given as TDF, which may increase the risk of tenofovir-associated renal toxicity.</a:t>
            </a:r>
          </a:p>
          <a:p>
            <a:pPr marL="714375" lvl="1" indent="-3492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These combinations should be used with caution with close monitoring of renal profile in patients with an eGFR &lt;60 ml/min/1.73 m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92A7F-33DA-4790-A744-4FD4394475A5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NRTIs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4C356-94D4-406E-8F2A-E556830DDC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6C865EB-F1AA-4715-92F1-14435165D530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B044-1C9E-4B27-94BE-E890AB7FACB6}"/>
              </a:ext>
            </a:extLst>
          </p:cNvPr>
          <p:cNvSpPr/>
          <p:nvPr/>
        </p:nvSpPr>
        <p:spPr>
          <a:xfrm>
            <a:off x="361950" y="6356351"/>
            <a:ext cx="7175715" cy="34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8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AASLD-IDSA HCV Guidance Panel. Clin Infect Dis. 2018;67(10):1477-92.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798771-7D48-4798-8125-81B6C488CDA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NRTIs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AB0C6-C88F-4D90-8962-CF50121B03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5C8DC96-CDDA-4FE3-BF68-E9E37E00CF0E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2CD9E-B861-4DA7-AD30-11B128B81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" r="514"/>
          <a:stretch/>
        </p:blipFill>
        <p:spPr>
          <a:xfrm>
            <a:off x="260419" y="1502204"/>
            <a:ext cx="6915620" cy="5219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7C036-661E-4791-AB60-A318A477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2753640"/>
            <a:ext cx="4509914" cy="21296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9913"/>
            <a:ext cx="11553826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The dose of </a:t>
            </a:r>
            <a:r>
              <a:rPr lang="en-MY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DCV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should be </a:t>
            </a:r>
            <a:r>
              <a:rPr lang="en-MY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from 60 mg to 90 mg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when used with potent inducer of cytochrome P450 (CYP) 3A4 e.g.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efavirenz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(EFV),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etravirine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(ETV) or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nevirapine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(NVP).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LDV’s AUC decreases by 34% when co-administered with EFV-containing regimes.</a:t>
            </a:r>
          </a:p>
          <a:p>
            <a:pPr marL="714375" lvl="1" indent="-34925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Although no dose adjustments of LDV are recommended to account for these interactions, the combinations should be used with cautions &amp; frequent renal monitoring.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MY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SOF/VEL is not recommended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to be used in patients </a:t>
            </a:r>
            <a:r>
              <a:rPr lang="en-MY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EFV, NVP or ETV.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F3C422-B669-4F2D-B53E-BF843B8012CE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NNRTIs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3C32B-2566-4BE4-9AFA-A6A384E5FC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A3F702-B147-4F19-9EA3-D9DA2AA0B3F6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8D34CA4-DBBD-4253-A3BE-C877F3BF13F7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NNRTIs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912F9-E499-483D-8379-B3F654F94A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B6BC32D-4CE3-4596-BE32-D0CF5F97F04C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89D72-10F5-41A5-AFB8-859542959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" r="514" b="67222"/>
          <a:stretch/>
        </p:blipFill>
        <p:spPr>
          <a:xfrm>
            <a:off x="276225" y="2299415"/>
            <a:ext cx="6899896" cy="1706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3FC52-2017-4C1A-BC34-C53929D34C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2"/>
          <a:stretch/>
        </p:blipFill>
        <p:spPr>
          <a:xfrm>
            <a:off x="276225" y="4005064"/>
            <a:ext cx="6899895" cy="12829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D1D45-E5F7-45BC-94D0-EAE73C7C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2753640"/>
            <a:ext cx="4509914" cy="21296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70943"/>
            <a:ext cx="11553824" cy="459436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n-MY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DCV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should be </a:t>
            </a:r>
            <a:r>
              <a:rPr lang="en-MY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from 60 mg to 30 mg 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when used with CYP 3A4 inhibitor e.g.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-boosted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atazanavir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cobicistat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-boosted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atazanavir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elvitegravir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cobicistat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The usual DCV dose should be used with ritonavir-boosted darunavir &amp; ritonavir-boosted lopinavir.</a:t>
            </a:r>
            <a:r>
              <a:rPr lang="en-MY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just">
              <a:spcBef>
                <a:spcPts val="0"/>
              </a:spcBef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LDV’s AUC increases by 96% when co-administered with ritonavir-boosted atazanavir.</a:t>
            </a:r>
          </a:p>
          <a:p>
            <a:pPr marL="714375" lvl="1" indent="-3492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Although no dose adjustments of LDV are recommended to account for these interactions, the combinations should be used with caution and frequent renal monitoring.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SOF/VEL combination can be safely used in lopinavir/ritonavir-containing regimen.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FFB0BF-A142-4942-B645-D9235CAD83FC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Protease Inhibitors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0B488-3256-4027-868E-926FC466DC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55571C7-D8C4-4CCC-9F39-FE29E9A7FCB1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C159-4F80-4680-9B8A-88EEB26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3" y="4126537"/>
            <a:ext cx="6853497" cy="9536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DA7EA2-D23E-4359-B4F2-6D81666041E7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Protease Inhibitors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66550-B7BA-4B49-8B0C-DEA4CF6844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28E58F8-83AE-41B4-BF2D-28B8608F226C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A4D12-8C88-4D22-AE0B-AC942A5CE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" r="514" b="67222"/>
          <a:stretch/>
        </p:blipFill>
        <p:spPr>
          <a:xfrm>
            <a:off x="276225" y="2492896"/>
            <a:ext cx="6899896" cy="1706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8B008-D67E-4132-94A5-BA5CDC29E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2753640"/>
            <a:ext cx="4509914" cy="21296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882" t="56397" r="24805" b="17236"/>
          <a:stretch>
            <a:fillRect/>
          </a:stretch>
        </p:blipFill>
        <p:spPr bwMode="auto">
          <a:xfrm>
            <a:off x="609599" y="1988840"/>
            <a:ext cx="10972799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DA7EA2-D23E-4359-B4F2-6D8166604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Protease Inhibitors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356027"/>
            <a:ext cx="9858444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JF. A Quick Guide for Clinicians. April 2017.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FF7E0-9E36-4869-A5A3-FD7FE86187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BBE8EC1-7590-44F7-B213-F9F3A67DB569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2277802"/>
            <a:ext cx="11233248" cy="2302395"/>
          </a:xfrm>
        </p:spPr>
        <p:txBody>
          <a:bodyPr>
            <a:normAutofit/>
          </a:bodyPr>
          <a:lstStyle/>
          <a:p>
            <a:pPr marL="365125" indent="-365125"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available DAAs in the market have no significant DDI with integrase inhibitor group of antiretroviral (ARV).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standard dose of 60mg can be used.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E9694B-AD5B-464A-97DC-DF2E118DDA4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Integrase Inhibitors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FF7E0-9E36-4869-A5A3-FD7FE86187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3EBB7B1-F8E5-42A1-B539-5479DD74BE19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D59E38-1C4B-4A8F-ABE2-54482B12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9" y="4149080"/>
            <a:ext cx="6888812" cy="11374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0633C0-9C71-41E5-8774-55241787C638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 - Integrase Inhibitors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0BBAE-7F6B-4A12-830E-A62427D675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BBE8EC1-7590-44F7-B213-F9F3A67DB569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A51AF-23DE-4701-B02B-D35F67CCE9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" r="514" b="67222"/>
          <a:stretch/>
        </p:blipFill>
        <p:spPr>
          <a:xfrm>
            <a:off x="276225" y="2492896"/>
            <a:ext cx="6899896" cy="1706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3DE6C6-D85B-491F-B350-4BAAED873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2753640"/>
            <a:ext cx="4509914" cy="21296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75CA0-862A-4980-AC4D-6648EE07F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14290"/>
            <a:ext cx="10972800" cy="1203348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DCV Interactions with Commonly Used Medications Among HIV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FF7E0-9E36-4869-A5A3-FD7FE86187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37DB140-43FE-43F7-A450-CF07242030A9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256122"/>
            <a:ext cx="9858444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MY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JF. A Quick Guide for Clinicians. April 2017.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77856"/>
              </p:ext>
            </p:extLst>
          </p:nvPr>
        </p:nvGraphicFramePr>
        <p:xfrm>
          <a:off x="609600" y="1573875"/>
          <a:ext cx="10972800" cy="464374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70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2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and/or 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Clinical Comment</a:t>
                      </a:r>
                      <a:endParaRPr lang="en-MY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72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 of CYP3A</a:t>
                      </a:r>
                      <a:endParaRPr lang="en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93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Antibiotics - clarithromycin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DCV dose to 30mg once daily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87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Antifungals - itraconazole,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posaconazole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voriconazole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72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inducer of CYP3A</a:t>
                      </a:r>
                      <a:endParaRPr lang="en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72">
                <a:tc>
                  <a:txBody>
                    <a:bodyPr/>
                    <a:lstStyle/>
                    <a:p>
                      <a:pPr marL="365125" marR="0" indent="-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Antimycobacterial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rifapentine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DCV dose to 90mg once daily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93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Corticosteroids - dexamethasone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472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inducer of CYP3A</a:t>
                      </a:r>
                      <a:endParaRPr lang="en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93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mycobacterial - rifampicin</a:t>
                      </a:r>
                      <a:endParaRPr lang="en-MY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Co-administration is not recommended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72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medications</a:t>
                      </a:r>
                      <a:endParaRPr lang="en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081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Anticholesterol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atorvastatin, pravastatin,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rosuvastatin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for HMG-CoA reductase toxicity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659"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 substitution therapy - methadone, buprenorphine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125" indent="-36512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for OST toxicity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225" y="1600201"/>
            <a:ext cx="11553825" cy="4525963"/>
          </a:xfrm>
        </p:spPr>
        <p:txBody>
          <a:bodyPr>
            <a:normAutofit/>
          </a:bodyPr>
          <a:lstStyle/>
          <a:p>
            <a:pPr marL="714375" indent="-714375" algn="just">
              <a:spcBef>
                <a:spcPts val="0"/>
              </a:spcBef>
              <a:buFont typeface="+mj-lt"/>
              <a:buAutoNum type="arabicPeriod"/>
            </a:pPr>
            <a:r>
              <a:rPr lang="en-MY" sz="4000" dirty="0">
                <a:latin typeface="Arial" panose="020B0604020202020204" pitchFamily="34" charset="0"/>
                <a:cs typeface="Arial" panose="020B0604020202020204" pitchFamily="34" charset="0"/>
              </a:rPr>
              <a:t>To learn on:</a:t>
            </a:r>
          </a:p>
          <a:p>
            <a:pPr marL="1430338" lvl="1" indent="-7159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efficacy &amp; safety of the direct-acting antivirals (DAAs) regime for HIV/HCV co-infected patients.</a:t>
            </a:r>
          </a:p>
          <a:p>
            <a:pPr marL="1430338" lvl="1" indent="-7159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timing to start DAAs in HIV/HCV co-infection.</a:t>
            </a:r>
          </a:p>
          <a:p>
            <a:pPr marL="1430338" lvl="1" indent="-7159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potential drug-drug interaction between DAAs &amp; antiretroviral therapy (ART).</a:t>
            </a:r>
          </a:p>
          <a:p>
            <a:pPr marL="365125" indent="-365125" algn="just">
              <a:spcBef>
                <a:spcPts val="0"/>
              </a:spcBef>
              <a:buFont typeface="+mj-lt"/>
              <a:buAutoNum type="arabicPeriod"/>
            </a:pPr>
            <a:endParaRPr lang="en-MY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en-MY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374616-9663-416D-A75C-175ED6EC54FE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MY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54319-2C91-4748-B303-1B036FA6AA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2FD44-2E10-4E2E-91E9-604463EA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737" y="6345239"/>
            <a:ext cx="2844800" cy="365125"/>
          </a:xfrm>
        </p:spPr>
        <p:txBody>
          <a:bodyPr/>
          <a:lstStyle/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26" y="1773557"/>
            <a:ext cx="11534223" cy="3311628"/>
          </a:xfrm>
        </p:spPr>
        <p:txBody>
          <a:bodyPr>
            <a:normAutofit fontScale="92500"/>
          </a:bodyPr>
          <a:lstStyle/>
          <a:p>
            <a:pPr marL="365125" indent="-365125"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DAAs is as effective &amp; safe in HIV/HCV co-infected as in mono-infected people.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Treating underlying HIV before starting treatment of hepatitis C is preferable.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dose for DCV will vary according to different class of ARV.</a:t>
            </a:r>
          </a:p>
          <a:p>
            <a:pPr marL="365125" indent="-365125" algn="just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0CC79A-DE60-43E2-A29E-BDF827C5CC3C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AC482-CB6F-47A1-9DF8-83090586D2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37DB140-43FE-43F7-A450-CF07242030A9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1F090-164A-4F43-AFFA-9BE3DA0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D6926-DE8F-4DC3-BC57-9B2E7B9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62" y="2815936"/>
            <a:ext cx="10363200" cy="1226127"/>
          </a:xfrm>
        </p:spPr>
        <p:txBody>
          <a:bodyPr>
            <a:noAutofit/>
          </a:bodyPr>
          <a:lstStyle/>
          <a:p>
            <a:r>
              <a:rPr lang="en-MY" sz="7200" dirty="0">
                <a:latin typeface="Brush Script MT" panose="03060802040406070304" pitchFamily="66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B9CDA-C455-4151-95E7-1D461104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634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225" y="1600201"/>
            <a:ext cx="11553825" cy="410332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HIV/HCV co-infected patients are at higher risk to develop liver-related morbidity &amp; mortality than HCV mono-infected patients.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Having well-controlled HIV &amp; restored immune function while on ART reduces the risk of liver disease progression due to hepatitis C.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Co-infection will likely accelerate liver disease progression, therefore early hepatitis C treatment is beneficial.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D9997-97E8-4270-9601-FAA52DC6395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Co-infection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EEF48-C25F-4B01-AFC1-FC5F5870C4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9E3778B-CDE4-4432-A280-72E291458018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4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1"/>
            <a:ext cx="11553825" cy="370100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Fewer HIV/HCV co-infected patients have been treated in DAAs trials; </a:t>
            </a:r>
          </a:p>
          <a:p>
            <a:pPr algn="just">
              <a:spcBef>
                <a:spcPts val="0"/>
              </a:spcBef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spcBef>
                <a:spcPts val="0"/>
              </a:spcBef>
              <a:buFont typeface="+mj-lt"/>
              <a:buAutoNum type="arabicPeriod"/>
            </a:pP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Sofosbuvir + Daclatasvir (SOF+DCV)</a:t>
            </a:r>
          </a:p>
          <a:p>
            <a:pPr marL="714375" indent="0" algn="just">
              <a:spcBef>
                <a:spcPts val="0"/>
              </a:spcBef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The combination of SOF+DCV once daily for 12 weeks achieved SVR12 between 91% to 98% of treatment-naïve and treatment-experienced HIV/HCV.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B8BE63-DE6B-4F9A-9532-060E3F60982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Co-infection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8DB6F-1648-4C9C-B46E-F70E5F1204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F2EC1-602A-4E19-B0DD-54BBB0D39A52}"/>
              </a:ext>
            </a:extLst>
          </p:cNvPr>
          <p:cNvSpPr/>
          <p:nvPr/>
        </p:nvSpPr>
        <p:spPr>
          <a:xfrm>
            <a:off x="361950" y="6339776"/>
            <a:ext cx="717571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8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Wyles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 et al. N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Med. 2015;373(8):714-25.</a:t>
            </a:r>
            <a:endParaRPr lang="en-MY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C67C719-515D-4167-B5A7-CBB6881512B1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1"/>
            <a:ext cx="11553825" cy="4525963"/>
          </a:xfrm>
        </p:spPr>
        <p:txBody>
          <a:bodyPr>
            <a:normAutofit/>
          </a:bodyPr>
          <a:lstStyle/>
          <a:p>
            <a:pPr marL="714375" indent="-714375" algn="just">
              <a:spcBef>
                <a:spcPts val="0"/>
              </a:spcBef>
              <a:buFont typeface="+mj-lt"/>
              <a:buAutoNum type="arabicPeriod" startAt="2"/>
            </a:pP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Sofosbuvir/Ledipasvir (SOF/LDV)</a:t>
            </a:r>
          </a:p>
          <a:p>
            <a:pPr marL="714375" indent="0" algn="just">
              <a:spcBef>
                <a:spcPts val="0"/>
              </a:spcBef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Studies had shown that SOF/LDV for 12 weeks were associated with high SVR12 rates of 96 - 100% in HIV/HCV co-infections.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49 - 50</a:t>
            </a:r>
          </a:p>
          <a:p>
            <a:pPr marL="714375" indent="0" algn="just">
              <a:spcBef>
                <a:spcPts val="0"/>
              </a:spcBef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spcBef>
                <a:spcPts val="0"/>
              </a:spcBef>
              <a:buFont typeface="+mj-lt"/>
              <a:buAutoNum type="arabicPeriod" startAt="3"/>
            </a:pP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Sofosbuvir/</a:t>
            </a:r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Velpatasvir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(SOF/VEL) </a:t>
            </a:r>
          </a:p>
          <a:p>
            <a:pPr marL="714375" indent="0" algn="just">
              <a:spcBef>
                <a:spcPts val="0"/>
              </a:spcBef>
              <a:buNone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SOF/VEL for 12 weeks is safe &amp; achieves overall SVR12 of 95% including in compensated cirrhosis &amp; treatment-experienced HIV/HCV co-infections.</a:t>
            </a:r>
            <a:r>
              <a:rPr lang="en-MY" baseline="300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522D37-571F-4A81-83AC-AFDC186B147E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Co-infection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00A6B-A82A-4D13-993D-BD93404997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B4C755-2AB1-4694-9A5C-11093826CE2B}"/>
              </a:ext>
            </a:extLst>
          </p:cNvPr>
          <p:cNvSpPr/>
          <p:nvPr/>
        </p:nvSpPr>
        <p:spPr>
          <a:xfrm>
            <a:off x="361950" y="6126164"/>
            <a:ext cx="7175715" cy="578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9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Milazzo L et al. HIV Med. 2017;18(4):284-91.</a:t>
            </a:r>
          </a:p>
          <a:p>
            <a:pPr marL="342900" indent="-342900">
              <a:buFont typeface="+mj-lt"/>
              <a:buAutoNum type="arabicPeriod" startAt="49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Hawkins C et al. J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Chemother. 2016;71(9):2642-5.</a:t>
            </a:r>
          </a:p>
          <a:p>
            <a:pPr marL="342900" indent="-342900">
              <a:buFont typeface="+mj-lt"/>
              <a:buAutoNum type="arabicPeriod" startAt="55"/>
            </a:pPr>
            <a:r>
              <a:rPr lang="en-MY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Wyles</a:t>
            </a:r>
            <a:r>
              <a:rPr lang="en-MY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et al. Clin Infect Dis. 2017;65(1):6-12.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DFB9FA7-9322-4F0E-B66E-4FD21ABFFA73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04" y="2622612"/>
            <a:ext cx="11553825" cy="161277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The effectiveness among this group has been remarkably </a:t>
            </a:r>
            <a:r>
              <a:rPr lang="en-MY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 to the HCV mono-infected group in the evidence discussed earlier.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58F52E-DB76-4F21-BBE3-31815212FD1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DAAs Efficacy in HCV/HIV Co-infected Person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9A3D-B728-4487-8368-5F6894506C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94A0E0-1D2A-466D-A61E-9202A05081F8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484A7D-0AB3-4A85-848F-6F224DA196D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B4553-00B5-4877-96D7-55E9250FB5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F78ED-BEBA-4985-94D3-85C508FA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1" y="2307272"/>
            <a:ext cx="11256637" cy="2243455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A70D2AA-82B8-4FFC-AEC2-E4D40F7947F7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612901"/>
            <a:ext cx="11553825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People with HIV/HCV co-infection are advised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to start ART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soon after being diagnosed with HIV (WHO 2016).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This is especially so if CD4 cell count is below 350 cells/µL; to improve immune function. 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Treatment of these patients requires special attention due to the complexity of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drug-drug interactions (DDI)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that can occur between DAAs &amp; antiretroviral medications. </a:t>
            </a:r>
          </a:p>
          <a:p>
            <a:pPr algn="just"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HIV treatment should not be interrupted in order to start hepatitis C treatment.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6C3D9B-2EF4-4E35-902D-58A569820BDD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start DAAs?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118CB-F1CB-462F-8BCA-EBF053B159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370841A-EF85-44AE-84E0-3D358646508F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FAE3C9-AA35-4CD6-864D-6B8DF5A90A6B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start DAAs?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6D07E-DBA7-4FC7-A175-9863E2E44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CCB976A-69D4-4B39-A00A-C4EBC7B92BA6}"/>
              </a:ext>
            </a:extLst>
          </p:cNvPr>
          <p:cNvSpPr txBox="1">
            <a:spLocks/>
          </p:cNvSpPr>
          <p:nvPr/>
        </p:nvSpPr>
        <p:spPr>
          <a:xfrm>
            <a:off x="4630737" y="63452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F6F156D-72CF-4EB7-8633-D69D6B704CBE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02E12-A4DE-4114-B49D-E8A145B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2" y="1890397"/>
            <a:ext cx="11442945" cy="3077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16733</TotalTime>
  <Words>985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Brush Script MT</vt:lpstr>
      <vt:lpstr>Calibri</vt:lpstr>
      <vt:lpstr>Courier New</vt:lpstr>
      <vt:lpstr>Office Theme</vt:lpstr>
      <vt:lpstr>TRAINING OF CORE TRAINERS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DDIs - Protease Inhibitors -3</vt:lpstr>
      <vt:lpstr>PowerPoint Presentation</vt:lpstr>
      <vt:lpstr>PowerPoint Presentation</vt:lpstr>
      <vt:lpstr>DCV Interactions with Commonly Used Medications Among HIV Patients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 kashfi bin hj ab rahman</dc:creator>
  <cp:lastModifiedBy>Siti Aishah Fadzilah</cp:lastModifiedBy>
  <cp:revision>410</cp:revision>
  <dcterms:created xsi:type="dcterms:W3CDTF">2021-03-08T01:14:12Z</dcterms:created>
  <dcterms:modified xsi:type="dcterms:W3CDTF">2021-11-11T05:20:25Z</dcterms:modified>
</cp:coreProperties>
</file>