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83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84" r:id="rId11"/>
    <p:sldId id="266" r:id="rId12"/>
    <p:sldId id="267" r:id="rId13"/>
    <p:sldId id="268" r:id="rId14"/>
    <p:sldId id="269" r:id="rId15"/>
    <p:sldId id="288" r:id="rId16"/>
    <p:sldId id="28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7" r:id="rId2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 varScale="1">
        <p:scale>
          <a:sx n="58" d="100"/>
          <a:sy n="58" d="100"/>
        </p:scale>
        <p:origin x="8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156D-72CF-4EB7-8633-D69D6B704CBE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7745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DC0044-D2E0-4704-A8C9-464C27EE0B4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51091" y="291588"/>
            <a:ext cx="11342145" cy="634578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385" y="814836"/>
            <a:ext cx="7115695" cy="878781"/>
          </a:xfr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OF CORE TRAINERS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27764C-216B-4C34-8FD4-0108636E3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108" y="309768"/>
            <a:ext cx="4057801" cy="6256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4CF9F5A-68D0-4DD4-813D-F165BDAEAFAD}"/>
              </a:ext>
            </a:extLst>
          </p:cNvPr>
          <p:cNvSpPr txBox="1">
            <a:spLocks/>
          </p:cNvSpPr>
          <p:nvPr/>
        </p:nvSpPr>
        <p:spPr>
          <a:xfrm>
            <a:off x="382385" y="3232386"/>
            <a:ext cx="7113738" cy="300856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OTHER SPECIAL GROUPS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Hamiza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Shahar</a:t>
            </a:r>
          </a:p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Hepatologist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E17A4C5-C266-41B1-981E-7B4E19911AF5}"/>
              </a:ext>
            </a:extLst>
          </p:cNvPr>
          <p:cNvSpPr txBox="1">
            <a:spLocks/>
          </p:cNvSpPr>
          <p:nvPr/>
        </p:nvSpPr>
        <p:spPr>
          <a:xfrm>
            <a:off x="384342" y="1706426"/>
            <a:ext cx="7113738" cy="13011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CPG Management of Chronic Hepatitis C in Adults</a:t>
            </a:r>
          </a:p>
        </p:txBody>
      </p:sp>
    </p:spTree>
    <p:extLst>
      <p:ext uri="{BB962C8B-B14F-4D97-AF65-F5344CB8AC3E}">
        <p14:creationId xmlns:p14="http://schemas.microsoft.com/office/powerpoint/2010/main" val="383299551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FFB2FD6-3FBB-426E-A2DA-0C6C1F117D75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CPG Recommendation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C5EF63-4F23-444A-8203-13095C45A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ABBEA32E-83FE-4D4F-83AD-67999F8ED239}"/>
              </a:ext>
            </a:extLst>
          </p:cNvPr>
          <p:cNvSpPr txBox="1">
            <a:spLocks/>
          </p:cNvSpPr>
          <p:nvPr/>
        </p:nvSpPr>
        <p:spPr>
          <a:xfrm>
            <a:off x="5990732" y="6424195"/>
            <a:ext cx="191717" cy="30777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fld id="{86CB4B4D-7CA3-9044-876B-883B54F8677D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10</a:t>
            </a:fld>
            <a:endParaRPr lang="en-MY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072DA1-93E1-4ACC-9475-C53166ACB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15" y="2605775"/>
            <a:ext cx="11317969" cy="183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1941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76225" y="1903821"/>
            <a:ext cx="11553825" cy="31754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125" indent="-365125" algn="just">
              <a:lnSpc>
                <a:spcPct val="100000"/>
              </a:lnSpc>
              <a:spcBef>
                <a:spcPts val="0"/>
              </a:spcBef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HCV infection in CKD is associated with:</a:t>
            </a:r>
          </a:p>
          <a:p>
            <a:pPr marL="714375" lvl="1" indent="-34925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MY" sz="3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ncreased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liver-related morbidity </a:t>
            </a:r>
            <a:r>
              <a:rPr lang="en-MY" sz="32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mortality rates</a:t>
            </a:r>
          </a:p>
          <a:p>
            <a:pPr marL="714375" lvl="1" indent="-34925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MY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ccelerated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progression to ESRD</a:t>
            </a:r>
          </a:p>
          <a:p>
            <a:pPr marL="714375" lvl="1" indent="-34925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MY" sz="32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isk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of cardiovascular events</a:t>
            </a:r>
          </a:p>
          <a:p>
            <a:pPr marL="714375" lvl="1" indent="-34925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MY" sz="3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ncrease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the morbidity </a:t>
            </a:r>
            <a:r>
              <a:rPr lang="en-MY" sz="32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mortality rates of both dialysis </a:t>
            </a:r>
            <a:r>
              <a:rPr lang="en-MY" sz="32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kidney transplant (KT) patients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908A95E-7CE5-439F-9D35-226DCBA7AF8A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CKD/ESKD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D41E3E-1868-400B-A9B4-EE34D32DC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328C6A96-7387-4F99-977B-A1F90AA6D150}"/>
              </a:ext>
            </a:extLst>
          </p:cNvPr>
          <p:cNvSpPr txBox="1">
            <a:spLocks/>
          </p:cNvSpPr>
          <p:nvPr/>
        </p:nvSpPr>
        <p:spPr>
          <a:xfrm>
            <a:off x="5990732" y="6424195"/>
            <a:ext cx="191717" cy="30777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fld id="{86CB4B4D-7CA3-9044-876B-883B54F8677D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11</a:t>
            </a:fld>
            <a:endParaRPr lang="en-MY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76225" y="1596044"/>
            <a:ext cx="11553825" cy="4282243"/>
          </a:xfrm>
          <a:prstGeom prst="rect">
            <a:avLst/>
          </a:prstGeom>
        </p:spPr>
        <p:txBody>
          <a:bodyPr/>
          <a:lstStyle/>
          <a:p>
            <a:pPr marL="365125" indent="-365125" algn="just">
              <a:lnSpc>
                <a:spcPct val="100000"/>
              </a:lnSpc>
              <a:spcBef>
                <a:spcPts val="0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Studies showed:</a:t>
            </a:r>
            <a:r>
              <a:rPr baseline="30000" dirty="0">
                <a:latin typeface="Arial" panose="020B0604020202020204" pitchFamily="34" charset="0"/>
                <a:cs typeface="Arial" panose="020B0604020202020204" pitchFamily="34" charset="0"/>
              </a:rPr>
              <a:t>63 - 64</a:t>
            </a:r>
          </a:p>
          <a:p>
            <a:pPr marL="714375" lvl="1" indent="-34925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nce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-daily oral regime of GZV/EBR for 12 weeks achieved high rates of SVR 97.4 - 99% 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lvl="1" indent="-34925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an acceptable safety profile in patients with HCV genotype 1 infection 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advanced CKD with or without dialysis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457200" algn="just">
              <a:lnSpc>
                <a:spcPct val="100000"/>
              </a:lnSpc>
              <a:spcBef>
                <a:spcPts val="0"/>
              </a:spcBef>
              <a:buSzTx/>
              <a:buNone/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365125" algn="just">
              <a:lnSpc>
                <a:spcPct val="100000"/>
              </a:lnSpc>
              <a:spcBef>
                <a:spcPts val="0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Treatment with GLE/PIB for 12 weeks:</a:t>
            </a:r>
            <a:r>
              <a:rPr baseline="30000" dirty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</a:p>
          <a:p>
            <a:pPr marL="714375" lvl="1" indent="-34925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esulted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in an SVR of 98% (95%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to 100) in patients with stage 4 or 5 CKD 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HCV infection.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8D0990-3DBE-496C-AEA9-7E480146CF1D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CKD/ESKD -</a:t>
            </a:r>
            <a:r>
              <a:rPr lang="en-MY" sz="4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5148D-0725-4FA7-8585-734AE2D96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99ADC09E-F254-451E-8081-28984A8A9722}"/>
              </a:ext>
            </a:extLst>
          </p:cNvPr>
          <p:cNvSpPr txBox="1">
            <a:spLocks/>
          </p:cNvSpPr>
          <p:nvPr/>
        </p:nvSpPr>
        <p:spPr>
          <a:xfrm>
            <a:off x="5990732" y="6424195"/>
            <a:ext cx="191717" cy="30777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fld id="{86CB4B4D-7CA3-9044-876B-883B54F8677D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12</a:t>
            </a:fld>
            <a:endParaRPr lang="en-MY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6AFB7D-CC4A-4920-9E08-10699A687C57}"/>
              </a:ext>
            </a:extLst>
          </p:cNvPr>
          <p:cNvSpPr/>
          <p:nvPr/>
        </p:nvSpPr>
        <p:spPr>
          <a:xfrm>
            <a:off x="361950" y="6093205"/>
            <a:ext cx="7175715" cy="611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63"/>
            </a:pP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Bruchfeld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et al. Lancet Gastroenterol Hepatol 2017;2(8):585-59. </a:t>
            </a:r>
          </a:p>
          <a:p>
            <a:pPr marL="342900" indent="-342900">
              <a:buFont typeface="+mj-lt"/>
              <a:buAutoNum type="arabicPeriod" startAt="63"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Roth D et al. Lancet. 2015;386(10003):1537-45. </a:t>
            </a:r>
          </a:p>
          <a:p>
            <a:pPr marL="342900" indent="-342900">
              <a:buFont typeface="+mj-lt"/>
              <a:buAutoNum type="arabicPeriod" startAt="63"/>
            </a:pP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Gane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et al. N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Med. 2017;377(15):1448-55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76225" y="1653226"/>
            <a:ext cx="11553825" cy="2051973"/>
          </a:xfrm>
          <a:prstGeom prst="rect">
            <a:avLst/>
          </a:prstGeom>
        </p:spPr>
        <p:txBody>
          <a:bodyPr/>
          <a:lstStyle/>
          <a:p>
            <a:pPr marL="365125" indent="-365125" algn="just">
              <a:lnSpc>
                <a:spcPct val="100000"/>
              </a:lnSpc>
              <a:spcBef>
                <a:spcPts val="0"/>
              </a:spcBef>
              <a:defRPr sz="2600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 meta-analysis of 21 cohort studies of moderate quality showed that:</a:t>
            </a:r>
            <a:r>
              <a:rPr baseline="30000" dirty="0"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lvl="1" indent="-34925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2600"/>
            </a:pP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egime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including SOF could be proposed for HCV-infected CKD patients with or without HD </a:t>
            </a:r>
          </a:p>
          <a:p>
            <a:pPr marL="714375" lvl="1" indent="-349250"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2600"/>
            </a:pP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 should be associated with close clinical, biological, cardiovascular 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therapeutic drug monitoring.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93EEA7-07C2-4F67-9E77-A997E76B1F16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CKD/ESKD -</a:t>
            </a:r>
            <a:r>
              <a:rPr lang="en-MY" sz="4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5F0236-F4A2-4254-802A-A1696A928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016274A-C6EE-4ED7-9BE8-B1C7B384157E}"/>
              </a:ext>
            </a:extLst>
          </p:cNvPr>
          <p:cNvSpPr txBox="1">
            <a:spLocks/>
          </p:cNvSpPr>
          <p:nvPr/>
        </p:nvSpPr>
        <p:spPr>
          <a:xfrm>
            <a:off x="5990732" y="6424195"/>
            <a:ext cx="191717" cy="30777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fld id="{86CB4B4D-7CA3-9044-876B-883B54F8677D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13</a:t>
            </a:fld>
            <a:endParaRPr lang="en-MY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B2933C-7A1F-4345-9894-85424E10B72E}"/>
              </a:ext>
            </a:extLst>
          </p:cNvPr>
          <p:cNvSpPr/>
          <p:nvPr/>
        </p:nvSpPr>
        <p:spPr>
          <a:xfrm>
            <a:off x="361950" y="6397123"/>
            <a:ext cx="7175715" cy="307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62"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 M et al.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Virol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J. 2019;16(1):34.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51133A-853A-49F8-91BD-6450F43A0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15" y="3643520"/>
            <a:ext cx="10363570" cy="253262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6587A00-BD63-4A67-AF48-6ED2FF328D8F}"/>
              </a:ext>
            </a:extLst>
          </p:cNvPr>
          <p:cNvSpPr txBox="1">
            <a:spLocks/>
          </p:cNvSpPr>
          <p:nvPr/>
        </p:nvSpPr>
        <p:spPr>
          <a:xfrm>
            <a:off x="8296103" y="2361099"/>
            <a:ext cx="3716927" cy="1861764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MY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Algorithm of CKD using DAAs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65B8E1-4ED7-4F05-BF2B-5FC729D27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B231E7C-542E-4950-9948-85E3AD772934}"/>
              </a:ext>
            </a:extLst>
          </p:cNvPr>
          <p:cNvSpPr txBox="1">
            <a:spLocks/>
          </p:cNvSpPr>
          <p:nvPr/>
        </p:nvSpPr>
        <p:spPr>
          <a:xfrm>
            <a:off x="5990732" y="6424195"/>
            <a:ext cx="191717" cy="30777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fld id="{86CB4B4D-7CA3-9044-876B-883B54F8677D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14</a:t>
            </a:fld>
            <a:endParaRPr lang="en-MY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3D9EE7-3AA6-4838-8A5B-EE5E1D5FA5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20"/>
          <a:stretch/>
        </p:blipFill>
        <p:spPr>
          <a:xfrm>
            <a:off x="178969" y="206854"/>
            <a:ext cx="7935600" cy="616319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65B8E1-4ED7-4F05-BF2B-5FC729D27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B231E7C-542E-4950-9948-85E3AD772934}"/>
              </a:ext>
            </a:extLst>
          </p:cNvPr>
          <p:cNvSpPr txBox="1">
            <a:spLocks/>
          </p:cNvSpPr>
          <p:nvPr/>
        </p:nvSpPr>
        <p:spPr>
          <a:xfrm>
            <a:off x="5990732" y="6424195"/>
            <a:ext cx="191717" cy="30777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fld id="{86CB4B4D-7CA3-9044-876B-883B54F8677D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15</a:t>
            </a:fld>
            <a:endParaRPr lang="en-MY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8C1564-FD29-4878-A169-E5F86C1E7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90" y="188137"/>
            <a:ext cx="6401865" cy="627822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B67BA98-11EA-4906-9B24-16701809D983}"/>
              </a:ext>
            </a:extLst>
          </p:cNvPr>
          <p:cNvSpPr txBox="1">
            <a:spLocks/>
          </p:cNvSpPr>
          <p:nvPr/>
        </p:nvSpPr>
        <p:spPr>
          <a:xfrm>
            <a:off x="6799812" y="2377440"/>
            <a:ext cx="5213218" cy="1579417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MY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Algorithm of CKD using DAAs -</a:t>
            </a:r>
            <a:r>
              <a:rPr lang="en-MY" sz="36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2112364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65B8E1-4ED7-4F05-BF2B-5FC729D27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B231E7C-542E-4950-9948-85E3AD772934}"/>
              </a:ext>
            </a:extLst>
          </p:cNvPr>
          <p:cNvSpPr txBox="1">
            <a:spLocks/>
          </p:cNvSpPr>
          <p:nvPr/>
        </p:nvSpPr>
        <p:spPr>
          <a:xfrm>
            <a:off x="5990732" y="6424195"/>
            <a:ext cx="191717" cy="30777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fld id="{86CB4B4D-7CA3-9044-876B-883B54F8677D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16</a:t>
            </a:fld>
            <a:endParaRPr lang="en-MY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85221C-51A2-4CFE-B5F6-B0C122EDC407}"/>
              </a:ext>
            </a:extLst>
          </p:cNvPr>
          <p:cNvSpPr txBox="1">
            <a:spLocks/>
          </p:cNvSpPr>
          <p:nvPr/>
        </p:nvSpPr>
        <p:spPr>
          <a:xfrm>
            <a:off x="5990732" y="2520833"/>
            <a:ext cx="5768079" cy="1816332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MY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Algorithm of CKD using DAAs -</a:t>
            </a:r>
            <a:r>
              <a:rPr lang="en-MY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2FB364-2BCE-47B8-8260-E8F0537A7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89" y="323531"/>
            <a:ext cx="5280099" cy="621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8873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276225" y="5285014"/>
            <a:ext cx="11553825" cy="8835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125" indent="-365125" algn="just">
              <a:lnSpc>
                <a:spcPct val="110000"/>
              </a:lnSpc>
              <a:spcBef>
                <a:spcPts val="0"/>
              </a:spcBef>
              <a:defRPr sz="2000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Treatment of hepatitis C should not be initiated until pregnancy has been excluded due to the lack of safety 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efficacy data.</a:t>
            </a:r>
            <a:r>
              <a:rPr baseline="30000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pic>
        <p:nvPicPr>
          <p:cNvPr id="14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700" y="1657086"/>
            <a:ext cx="9778599" cy="3250751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extBox 4"/>
          <p:cNvSpPr txBox="1"/>
          <p:nvPr/>
        </p:nvSpPr>
        <p:spPr>
          <a:xfrm>
            <a:off x="1200130" y="4940904"/>
            <a:ext cx="9798388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600"/>
            </a:pP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Adapted</a:t>
            </a:r>
            <a:r>
              <a:rPr lang="en-MY" sz="1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Kushner et al</a:t>
            </a:r>
            <a:r>
              <a:rPr lang="en-MY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Hepatology Communications</a:t>
            </a:r>
            <a:r>
              <a:rPr lang="en-MY" sz="1100" dirty="0">
                <a:latin typeface="Arial" panose="020B0604020202020204" pitchFamily="34" charset="0"/>
                <a:cs typeface="Arial" panose="020B0604020202020204" pitchFamily="34" charset="0"/>
              </a:rPr>
              <a:t>. 2019;</a:t>
            </a:r>
            <a:r>
              <a:rPr sz="11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MY" sz="1100" dirty="0">
                <a:latin typeface="Arial" panose="020B0604020202020204" pitchFamily="34" charset="0"/>
                <a:cs typeface="Arial" panose="020B0604020202020204" pitchFamily="34" charset="0"/>
              </a:rPr>
              <a:t>(1).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1BFAEF-A241-4124-83E5-29DE1B08C5A4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Pregnancy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FED901-BBF9-4063-A3E5-B8D5D2D69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961F637C-046A-4773-B052-A70C1B5E9EC2}"/>
              </a:ext>
            </a:extLst>
          </p:cNvPr>
          <p:cNvSpPr txBox="1">
            <a:spLocks/>
          </p:cNvSpPr>
          <p:nvPr/>
        </p:nvSpPr>
        <p:spPr>
          <a:xfrm>
            <a:off x="5990732" y="6424195"/>
            <a:ext cx="191717" cy="30777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fld id="{86CB4B4D-7CA3-9044-876B-883B54F8677D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17</a:t>
            </a:fld>
            <a:endParaRPr lang="en-MY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99468E-B1B6-4110-A05E-BD32896CFFA9}"/>
              </a:ext>
            </a:extLst>
          </p:cNvPr>
          <p:cNvSpPr/>
          <p:nvPr/>
        </p:nvSpPr>
        <p:spPr>
          <a:xfrm>
            <a:off x="361950" y="6397123"/>
            <a:ext cx="7175715" cy="307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28"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AASLD-IDSA HCV Guidance Panel. Clin Infect Dis. 2018;67(10):1477-9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76225" y="1647258"/>
            <a:ext cx="11553825" cy="47256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125" indent="-365125" algn="just">
              <a:lnSpc>
                <a:spcPct val="100000"/>
              </a:lnSpc>
              <a:spcBef>
                <a:spcPts val="0"/>
              </a:spcBef>
              <a:defRPr sz="2500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Women of reproductive age with HCV should be counselled about the benefit of antiviral treatment prior to pregnancy to improve the health of the mother 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eliminate the low risk of mother-to-child transmission (MTCT). 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 sz="2500"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365125" algn="just">
              <a:lnSpc>
                <a:spcPct val="100000"/>
              </a:lnSpc>
              <a:spcBef>
                <a:spcPts val="0"/>
              </a:spcBef>
              <a:defRPr sz="2500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Women who become pregnant while on DAA therapy (with or without ribavirin) should discuss the risks versus benefits of continuing treatment with their physicians. 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 sz="2500"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365125" algn="just">
              <a:lnSpc>
                <a:spcPct val="100000"/>
              </a:lnSpc>
              <a:spcBef>
                <a:spcPts val="0"/>
              </a:spcBef>
              <a:defRPr sz="2500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Ribavirin is contraindicated in pregnancy due to its known teratogenicity. In addition, the risk for teratogenicity persists for up to 6 months after ribavirin cessation 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applies to women taking ribavirin 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female partners of men taking ribavirin.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3C83B37-7E3B-4275-9C6E-73420ED37594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Pregnancy -</a:t>
            </a:r>
            <a:r>
              <a:rPr lang="en-MY" sz="4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BE5734-107B-4F8C-BD46-A59AAB137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CF918FA-3A0F-41F4-A9FC-A1F6DE79F7A0}"/>
              </a:ext>
            </a:extLst>
          </p:cNvPr>
          <p:cNvSpPr txBox="1">
            <a:spLocks/>
          </p:cNvSpPr>
          <p:nvPr/>
        </p:nvSpPr>
        <p:spPr>
          <a:xfrm>
            <a:off x="5990732" y="6424195"/>
            <a:ext cx="191717" cy="30777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fld id="{86CB4B4D-7CA3-9044-876B-883B54F8677D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18</a:t>
            </a:fld>
            <a:endParaRPr lang="en-MY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76225" y="1629294"/>
            <a:ext cx="11553825" cy="463850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125" indent="-365125" algn="just">
              <a:lnSpc>
                <a:spcPct val="110000"/>
              </a:lnSpc>
              <a:spcBef>
                <a:spcPts val="0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Most patients with acute hepatitis C are asymptomatic. Spontaneous viral clearance varies from 14% to 50%. </a:t>
            </a:r>
          </a:p>
          <a:p>
            <a:pPr marL="365125" indent="-365125" algn="just">
              <a:lnSpc>
                <a:spcPct val="110000"/>
              </a:lnSpc>
              <a:spcBef>
                <a:spcPts val="0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 minimum of 6 months of monitoring for spontaneous clearance is recommended before deciding to initiate treatment .</a:t>
            </a:r>
          </a:p>
          <a:p>
            <a:pPr marL="365125" indent="-365125" algn="just">
              <a:lnSpc>
                <a:spcPct val="110000"/>
              </a:lnSpc>
              <a:spcBef>
                <a:spcPts val="0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If decision is to initiate treatment during the acute infection period, HCV RNA monitoring for at least 12 to 16 weeks before starting treatment is recommended. </a:t>
            </a:r>
          </a:p>
          <a:p>
            <a:pPr marL="365125" indent="-365125" algn="just">
              <a:lnSpc>
                <a:spcPct val="110000"/>
              </a:lnSpc>
              <a:spcBef>
                <a:spcPts val="0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Patients who spontaneously clear after acute hepatitis C, antiviral treatment is not recommended.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365125" algn="just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Treatment recommendation is as described for chronic hepatitis C treatment.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9CA5D2-893D-4079-ABE8-AF3A1F433F39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 Hepatitis 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5244B9-1150-4A2A-B443-161AA3944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81647A0-F110-42C9-8D3E-F1EB13590437}"/>
              </a:ext>
            </a:extLst>
          </p:cNvPr>
          <p:cNvSpPr txBox="1">
            <a:spLocks/>
          </p:cNvSpPr>
          <p:nvPr/>
        </p:nvSpPr>
        <p:spPr>
          <a:xfrm>
            <a:off x="5990732" y="6424195"/>
            <a:ext cx="191717" cy="30777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fld id="{86CB4B4D-7CA3-9044-876B-883B54F8677D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19</a:t>
            </a:fld>
            <a:endParaRPr lang="en-MY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76225" y="2092363"/>
            <a:ext cx="11553825" cy="13366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125" indent="-365125">
              <a:lnSpc>
                <a:spcPct val="100000"/>
              </a:lnSpc>
              <a:spcBef>
                <a:spcPts val="0"/>
              </a:spcBef>
            </a:pP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To learn about  management of chronic HCV infection in adult special group</a:t>
            </a:r>
            <a:r>
              <a:rPr lang="en-MY" sz="3200" dirty="0">
                <a:latin typeface="Arial" panose="020B0604020202020204" pitchFamily="34" charset="0"/>
                <a:cs typeface="Arial" panose="020B0604020202020204" pitchFamily="34" charset="0"/>
              </a:rPr>
              <a:t>s.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2D519B-9CDF-4380-BA5A-CB8E6EE13F38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  <a:endParaRPr lang="en-MY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C92088-F84E-42D3-AF6F-9AAAFD515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2AD324-C3DE-4510-A16F-75B76139475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5990732" y="6424195"/>
            <a:ext cx="191717" cy="307777"/>
          </a:xfrm>
        </p:spPr>
        <p:txBody>
          <a:bodyPr/>
          <a:lstStyle/>
          <a:p>
            <a:pPr algn="ctr"/>
            <a:fld id="{86CB4B4D-7CA3-9044-876B-883B54F8677D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</a:t>
            </a:fld>
            <a:endParaRPr lang="en-MY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5308773-B8A3-43D3-A194-F6CD5BBE1556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CPG Recommendation</a:t>
            </a:r>
            <a:endParaRPr lang="en-MY" sz="48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4837D2-5E9F-4C68-ACA0-4C9F91A17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AF020D65-30B6-432F-AF80-A2021E4CAC83}"/>
              </a:ext>
            </a:extLst>
          </p:cNvPr>
          <p:cNvSpPr txBox="1">
            <a:spLocks/>
          </p:cNvSpPr>
          <p:nvPr/>
        </p:nvSpPr>
        <p:spPr>
          <a:xfrm>
            <a:off x="5990732" y="6424195"/>
            <a:ext cx="191717" cy="30777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fld id="{86CB4B4D-7CA3-9044-876B-883B54F8677D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20</a:t>
            </a:fld>
            <a:endParaRPr lang="en-MY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FAAA5E-AB09-43DD-B371-71CD1CB22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6" y="2052497"/>
            <a:ext cx="11476588" cy="275300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76225" y="1645920"/>
            <a:ext cx="11553825" cy="4405745"/>
          </a:xfrm>
          <a:prstGeom prst="rect">
            <a:avLst/>
          </a:prstGeom>
        </p:spPr>
        <p:txBody>
          <a:bodyPr/>
          <a:lstStyle/>
          <a:p>
            <a:pPr marL="365125" indent="-365125" algn="just" defTabSz="905255">
              <a:lnSpc>
                <a:spcPct val="100000"/>
              </a:lnSpc>
              <a:spcBef>
                <a:spcPts val="0"/>
              </a:spcBef>
              <a:defRPr sz="2178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The United Nations Convention on the Rights of the Child defines a child as an individual below the age of 18 years; WHO defines an adolescent as a person between the ages of 10 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19. </a:t>
            </a:r>
          </a:p>
          <a:p>
            <a:pPr marL="365125" indent="-365125" algn="just" defTabSz="905255">
              <a:lnSpc>
                <a:spcPct val="100000"/>
              </a:lnSpc>
              <a:spcBef>
                <a:spcPts val="0"/>
              </a:spcBef>
              <a:defRPr sz="2178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Major route of infection in:</a:t>
            </a:r>
          </a:p>
          <a:p>
            <a:pPr marL="714375" lvl="1" indent="-349250" algn="just" defTabSz="905255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2178"/>
            </a:pPr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other-to-infant transmission in children </a:t>
            </a:r>
          </a:p>
          <a:p>
            <a:pPr marL="714375" lvl="1" indent="-349250" algn="just" defTabSz="905255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2178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adolescents are at risk of infection via injecting drug use. </a:t>
            </a:r>
          </a:p>
          <a:p>
            <a:pPr marL="365125" indent="-365125" algn="just" defTabSz="905255">
              <a:lnSpc>
                <a:spcPct val="100000"/>
              </a:lnSpc>
              <a:spcBef>
                <a:spcPts val="0"/>
              </a:spcBef>
              <a:defRPr sz="2178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Numerous trials of PEG-IFN 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RBV in children but current treatment options with DAAs are limited. </a:t>
            </a:r>
          </a:p>
          <a:p>
            <a:pPr marL="365125" indent="-365125" algn="just" defTabSz="905255">
              <a:lnSpc>
                <a:spcPct val="100000"/>
              </a:lnSpc>
              <a:spcBef>
                <a:spcPts val="0"/>
              </a:spcBef>
              <a:defRPr sz="2178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The use of SOF/LDV for 12 weeks in children ages 12 - 17, weighing greater than 35 kg (genotype 1, 4, 5 and 6) have resulted in SVR rate of 98%.</a:t>
            </a:r>
            <a:r>
              <a:rPr sz="2400" baseline="29979" dirty="0">
                <a:latin typeface="Arial" panose="020B0604020202020204" pitchFamily="34" charset="0"/>
                <a:cs typeface="Arial" panose="020B0604020202020204" pitchFamily="34" charset="0"/>
              </a:rPr>
              <a:t>11,14</a:t>
            </a:r>
          </a:p>
          <a:p>
            <a:pPr marL="365125" indent="-365125" algn="just" defTabSz="905255">
              <a:lnSpc>
                <a:spcPct val="100000"/>
              </a:lnSpc>
              <a:spcBef>
                <a:spcPts val="0"/>
              </a:spcBef>
              <a:defRPr sz="2178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Combination of SOF 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RBV has also been proposed for genotypes 2 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3 for adolescents.</a:t>
            </a:r>
            <a:r>
              <a:rPr sz="2400" baseline="29979" dirty="0">
                <a:latin typeface="Arial" panose="020B0604020202020204" pitchFamily="34" charset="0"/>
                <a:cs typeface="Arial" panose="020B0604020202020204" pitchFamily="34" charset="0"/>
              </a:rPr>
              <a:t>11,14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71B8A8E-4BE3-41D8-958F-16ECD825207D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Hepatitis C in Children &amp; Adolescents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DDBA91-CDDF-42C9-AA10-0FD848135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BF06DFF-95AE-42D5-A03C-595A6F060644}"/>
              </a:ext>
            </a:extLst>
          </p:cNvPr>
          <p:cNvSpPr txBox="1">
            <a:spLocks/>
          </p:cNvSpPr>
          <p:nvPr/>
        </p:nvSpPr>
        <p:spPr>
          <a:xfrm>
            <a:off x="5990732" y="6424195"/>
            <a:ext cx="191717" cy="30777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fld id="{86CB4B4D-7CA3-9044-876B-883B54F8677D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21</a:t>
            </a:fld>
            <a:endParaRPr lang="en-MY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6141E9-C290-412F-ADAB-EEA4F0C1B1C2}"/>
              </a:ext>
            </a:extLst>
          </p:cNvPr>
          <p:cNvSpPr/>
          <p:nvPr/>
        </p:nvSpPr>
        <p:spPr>
          <a:xfrm>
            <a:off x="361950" y="6397123"/>
            <a:ext cx="7175715" cy="307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11"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Health Organization. Geneva: WHO; 2018. </a:t>
            </a:r>
          </a:p>
          <a:p>
            <a:pPr marL="342900" indent="-342900">
              <a:buFont typeface="+mj-lt"/>
              <a:buAutoNum type="arabicPeriod" startAt="14"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Association for the Study of the Liver. J Hepatol. 2018;69(2):461-511.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76225" y="1695797"/>
            <a:ext cx="11553825" cy="43245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125" indent="-365125" algn="just">
              <a:lnSpc>
                <a:spcPct val="110000"/>
              </a:lnSpc>
              <a:spcBef>
                <a:spcPts val="0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Adolescents aged ≥12 years, infected with genotype 2 or 3, who are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treatment-naïve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or treatment-experienced, without cirrhosis or with compensated cirrhosis (CPS A*) can be treated with other regimens approved for adults, with caution pending on more safety data in this population.</a:t>
            </a:r>
            <a:r>
              <a:rPr baseline="30000" dirty="0">
                <a:latin typeface="Arial" panose="020B0604020202020204" pitchFamily="34" charset="0"/>
                <a:cs typeface="Arial" panose="020B0604020202020204" pitchFamily="34" charset="0"/>
              </a:rPr>
              <a:t>11,14</a:t>
            </a:r>
          </a:p>
          <a:p>
            <a:pPr marL="365125" indent="-365125" algn="just">
              <a:lnSpc>
                <a:spcPct val="110000"/>
              </a:lnSpc>
              <a:spcBef>
                <a:spcPts val="0"/>
              </a:spcBef>
              <a:defRPr sz="2400"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365125" algn="just">
              <a:lnSpc>
                <a:spcPct val="110000"/>
              </a:lnSpc>
              <a:spcBef>
                <a:spcPts val="0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In children younger than 12 years, treatment should be deferred until DAAs, including pan-genotypic regimens, are approved for this age group.</a:t>
            </a:r>
            <a:r>
              <a:rPr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11,14</a:t>
            </a:r>
          </a:p>
        </p:txBody>
      </p:sp>
      <p:sp>
        <p:nvSpPr>
          <p:cNvPr id="164" name="TextBox 3"/>
          <p:cNvSpPr txBox="1"/>
          <p:nvPr/>
        </p:nvSpPr>
        <p:spPr>
          <a:xfrm>
            <a:off x="276225" y="6049436"/>
            <a:ext cx="302742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sz="2400"/>
            </a:lvl1pPr>
          </a:lstStyle>
          <a:p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*CPS A: Page 10 in CPG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1FDA1D-6C28-43C0-9668-29DBF050D133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Hepatitis C in Children &amp; Adolescents -</a:t>
            </a:r>
            <a:r>
              <a:rPr lang="en-MY" sz="4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616C97-DF35-485C-BA4D-6F825ECDC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11830046-A520-40AD-B965-0C3FA5F411E1}"/>
              </a:ext>
            </a:extLst>
          </p:cNvPr>
          <p:cNvSpPr txBox="1">
            <a:spLocks/>
          </p:cNvSpPr>
          <p:nvPr/>
        </p:nvSpPr>
        <p:spPr>
          <a:xfrm>
            <a:off x="5990732" y="6424195"/>
            <a:ext cx="191717" cy="30777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fld id="{86CB4B4D-7CA3-9044-876B-883B54F8677D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22</a:t>
            </a:fld>
            <a:endParaRPr lang="en-MY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HBV/HCV co-infection is more common among PWID and increases risk for HCC by 13.3%…"/>
          <p:cNvSpPr txBox="1">
            <a:spLocks noGrp="1"/>
          </p:cNvSpPr>
          <p:nvPr>
            <p:ph type="body" idx="1"/>
          </p:nvPr>
        </p:nvSpPr>
        <p:spPr>
          <a:xfrm>
            <a:off x="276225" y="1629295"/>
            <a:ext cx="11553825" cy="454766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125" indent="-365125" algn="just">
              <a:lnSpc>
                <a:spcPct val="100000"/>
              </a:lnSpc>
              <a:spcBef>
                <a:spcPts val="0"/>
              </a:spcBef>
              <a:defRPr sz="2000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HBV/HCV co-infection is more common among PWID 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increases risk for HCC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365125" algn="just">
              <a:lnSpc>
                <a:spcPct val="100000"/>
              </a:lnSpc>
              <a:spcBef>
                <a:spcPts val="0"/>
              </a:spcBef>
              <a:defRPr sz="2000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DAAs are safe in HCV-related mixed cryoglobulinemia with mild adverse events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365125" algn="just">
              <a:lnSpc>
                <a:spcPct val="100000"/>
              </a:lnSpc>
              <a:spcBef>
                <a:spcPts val="0"/>
              </a:spcBef>
              <a:defRPr sz="2000"/>
            </a:pP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In CKD stage 4 &amp; 5,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SOF-free 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regime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should be prefer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however SOF may be used with close monitoring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365125" algn="just">
              <a:lnSpc>
                <a:spcPct val="100000"/>
              </a:lnSpc>
              <a:spcBef>
                <a:spcPts val="0"/>
              </a:spcBef>
              <a:defRPr sz="2000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Treatment of hepatitis C should not be initiated until pregnancy has been excluded due to the lack of safety 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efficacy data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365125" algn="just">
              <a:lnSpc>
                <a:spcPct val="100000"/>
              </a:lnSpc>
              <a:spcBef>
                <a:spcPts val="0"/>
              </a:spcBef>
              <a:defRPr sz="2000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 minimum of 6 months of monitoring for spontaneous clearance 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in acute hepatitis C infection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is recommended before 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star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ing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treatment as per chronic hepatitis 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365125" algn="just">
              <a:lnSpc>
                <a:spcPct val="100000"/>
              </a:lnSpc>
              <a:spcBef>
                <a:spcPts val="0"/>
              </a:spcBef>
              <a:defRPr sz="2000"/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Adolescents aged ≥12 years can be treated with other regimens approved for adults, with caution pending on more safety data in this population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5125" indent="-365125" algn="just">
              <a:lnSpc>
                <a:spcPct val="100000"/>
              </a:lnSpc>
              <a:spcBef>
                <a:spcPts val="0"/>
              </a:spcBef>
              <a:defRPr sz="2000"/>
            </a:pP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For c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hildren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12 years, treatment should be deferred until DAAs, including pan-genotypic regimens, are approved for this age group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81E76F7-736B-499D-8335-9A9D9074FBDA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Home Messages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4CF74A-DF17-4C72-98F4-31548D757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464332-18F0-43E9-8D0A-2D0D2951653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MY" smtClean="0"/>
              <a:t>23</a:t>
            </a:fld>
            <a:endParaRPr lang="en-MY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D144364-A189-457B-AE52-AF751B453A04}"/>
              </a:ext>
            </a:extLst>
          </p:cNvPr>
          <p:cNvSpPr txBox="1">
            <a:spLocks/>
          </p:cNvSpPr>
          <p:nvPr/>
        </p:nvSpPr>
        <p:spPr>
          <a:xfrm>
            <a:off x="5990732" y="6424195"/>
            <a:ext cx="191717" cy="30777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fld id="{86CB4B4D-7CA3-9044-876B-883B54F8677D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23</a:t>
            </a:fld>
            <a:endParaRPr lang="en-MY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D1F090-164A-4F43-AFFA-9BE3DA0E625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51091" y="291588"/>
            <a:ext cx="11342145" cy="634578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1D6926-DE8F-4DC3-BC57-9B2E7B964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462" y="2815936"/>
            <a:ext cx="10363200" cy="1226127"/>
          </a:xfrm>
        </p:spPr>
        <p:txBody>
          <a:bodyPr>
            <a:noAutofit/>
          </a:bodyPr>
          <a:lstStyle/>
          <a:p>
            <a:r>
              <a:rPr lang="en-MY" sz="7200" dirty="0">
                <a:latin typeface="Brush Script MT" panose="03060802040406070304" pitchFamily="66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3B9CDA-C455-4151-95E7-1D461104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156D-72CF-4EB7-8633-D69D6B704CBE}" type="slidenum">
              <a:rPr lang="en-MY" smtClean="0"/>
              <a:pPr/>
              <a:t>24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86342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76224" y="1825625"/>
            <a:ext cx="11553825" cy="40930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125" indent="-365125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Hepatitis B Co</a:t>
            </a:r>
            <a:r>
              <a:rPr lang="en-MY" sz="3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sz="3000" dirty="0" err="1">
                <a:latin typeface="Arial" panose="020B0604020202020204" pitchFamily="34" charset="0"/>
                <a:cs typeface="Arial" panose="020B0604020202020204" pitchFamily="34" charset="0"/>
              </a:rPr>
              <a:t>infec</a:t>
            </a:r>
            <a:r>
              <a:rPr lang="en-MY" sz="3000" dirty="0" err="1">
                <a:latin typeface="Arial" panose="020B0604020202020204" pitchFamily="34" charset="0"/>
                <a:cs typeface="Arial" panose="020B0604020202020204" pitchFamily="34" charset="0"/>
              </a:rPr>
              <a:t>tion</a:t>
            </a:r>
            <a:endParaRPr lang="en-MY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365125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en-MY" sz="3000" dirty="0">
                <a:latin typeface="Arial" panose="020B0604020202020204" pitchFamily="34" charset="0"/>
                <a:cs typeface="Arial" panose="020B0604020202020204" pitchFamily="34" charset="0"/>
              </a:rPr>
              <a:t>HIV Co-infection (</a:t>
            </a:r>
            <a:r>
              <a:rPr lang="en-MY" sz="3000" b="1" dirty="0">
                <a:latin typeface="Arial" panose="020B0604020202020204" pitchFamily="34" charset="0"/>
                <a:cs typeface="Arial" panose="020B0604020202020204" pitchFamily="34" charset="0"/>
              </a:rPr>
              <a:t>Lecture 4</a:t>
            </a:r>
            <a:r>
              <a:rPr lang="en-MY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65125" indent="-365125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Haemoglobinopathy</a:t>
            </a:r>
          </a:p>
          <a:p>
            <a:pPr marL="365125" indent="-365125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Immune</a:t>
            </a:r>
            <a:r>
              <a:rPr lang="en-MY" sz="3000" dirty="0">
                <a:latin typeface="Arial" panose="020B0604020202020204" pitchFamily="34" charset="0"/>
                <a:cs typeface="Arial" panose="020B0604020202020204" pitchFamily="34" charset="0"/>
              </a:rPr>
              <a:t>-c</a:t>
            </a:r>
            <a:r>
              <a:rPr sz="3000" dirty="0" err="1">
                <a:latin typeface="Arial" panose="020B0604020202020204" pitchFamily="34" charset="0"/>
                <a:cs typeface="Arial" panose="020B0604020202020204" pitchFamily="34" charset="0"/>
              </a:rPr>
              <a:t>omplex</a:t>
            </a: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 mediated manifestations</a:t>
            </a:r>
          </a:p>
          <a:p>
            <a:pPr marL="365125" indent="-365125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Chronic Kidney Disease/End-Stage Renal Disease (</a:t>
            </a: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CKD/ESKD</a:t>
            </a:r>
            <a:r>
              <a:rPr lang="en-MY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365125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Pregnancy</a:t>
            </a:r>
          </a:p>
          <a:p>
            <a:pPr marL="365125" indent="-365125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Acute hepatitis C</a:t>
            </a:r>
          </a:p>
          <a:p>
            <a:pPr marL="365125" indent="-365125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Hepatitis C in children </a:t>
            </a:r>
            <a:r>
              <a:rPr lang="en-MY" sz="30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 adolescents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047F2EE-2C59-44DB-AA38-091226749190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Introduction: Special Groups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9547B-AADA-44C9-8112-124931126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E5C26296-49C7-4E8F-BECA-E0F101A77197}"/>
              </a:ext>
            </a:extLst>
          </p:cNvPr>
          <p:cNvSpPr txBox="1">
            <a:spLocks/>
          </p:cNvSpPr>
          <p:nvPr/>
        </p:nvSpPr>
        <p:spPr>
          <a:xfrm>
            <a:off x="5990732" y="6424195"/>
            <a:ext cx="191717" cy="30777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fld id="{86CB4B4D-7CA3-9044-876B-883B54F8677D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</a:t>
            </a:fld>
            <a:endParaRPr lang="en-MY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76225" y="1629295"/>
            <a:ext cx="11553825" cy="387373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 sz="3200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HBV/HCV co-infection is more common among 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people who inject drugs (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PWID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or in areas where these 2 viruses are endemic.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 sz="3200"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 sz="3200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Co-infection of HBV/HCV increases risk for HCC by 13.3%.</a:t>
            </a:r>
            <a:r>
              <a:rPr baseline="30000" dirty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 sz="3200"/>
            </a:pPr>
            <a:endParaRPr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 sz="3200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HBV/HCV co-infected patients should be treated similar to HCV mono-infected once HBV status has been assessed.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86C010-877A-43CF-A3E2-E02E59A2F2F0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Hepatitis B (HBV) Co-infection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AFFFE-4CBD-465F-B6FA-5F8559CD3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50D5DBD-B9F3-484B-80B1-1B27AB6FFDDD}"/>
              </a:ext>
            </a:extLst>
          </p:cNvPr>
          <p:cNvSpPr/>
          <p:nvPr/>
        </p:nvSpPr>
        <p:spPr>
          <a:xfrm>
            <a:off x="361950" y="6339776"/>
            <a:ext cx="717571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46"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Tsai JF et al. Br J Cancer. 1997;76(7):968-74.</a:t>
            </a:r>
            <a:endParaRPr lang="en-MY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C27173F2-ED27-496F-B799-B4BF949BFAD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5990732" y="6424195"/>
            <a:ext cx="191717" cy="307777"/>
          </a:xfrm>
        </p:spPr>
        <p:txBody>
          <a:bodyPr/>
          <a:lstStyle/>
          <a:p>
            <a:pPr algn="ctr"/>
            <a:fld id="{86CB4B4D-7CA3-9044-876B-883B54F8677D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</a:t>
            </a:fld>
            <a:endParaRPr lang="en-MY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76225" y="2142055"/>
            <a:ext cx="11553824" cy="3344345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Meta-analysis of 17 cohort studies on HBV/HCV co-infection:</a:t>
            </a:r>
            <a:r>
              <a:rPr baseline="30000" dirty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  <a:p>
            <a:pPr marL="365125" indent="-365125" algn="just">
              <a:lnSpc>
                <a:spcPct val="100000"/>
              </a:lnSpc>
              <a:spcBef>
                <a:spcPts val="0"/>
              </a:spcBef>
              <a:defRPr sz="2300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When receiving DAAs treatment,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HBV reactivation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occurred more frequently in patients with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chronic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24% [hepatitis B surface antigen (HBsAg)] than resolved 1.4%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[HBsAg-negative/hepatitis B core antibody (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HBcAb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)-positive] infection. </a:t>
            </a:r>
          </a:p>
          <a:p>
            <a:pPr marL="365125" indent="-365125" algn="just">
              <a:lnSpc>
                <a:spcPct val="100000"/>
              </a:lnSpc>
              <a:spcBef>
                <a:spcPts val="0"/>
              </a:spcBef>
              <a:defRPr sz="2300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In chronic HBV infection,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the risk of HBV-reactivation-related hepatitis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was significantly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in patients with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HBV DNA below the lower limit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of quantification at baseline than in those with quantifiable HBV DNA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(RR=0.17, 95% CI 0.06 to 0.50). </a:t>
            </a:r>
          </a:p>
          <a:p>
            <a:pPr marL="365125" indent="-365125" algn="just">
              <a:lnSpc>
                <a:spcPct val="100000"/>
              </a:lnSpc>
              <a:spcBef>
                <a:spcPts val="0"/>
              </a:spcBef>
              <a:defRPr sz="2300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Thus,  the use of antiviral prophylaxis might be warranted in HBsAg positive patients, particularly those with quantifiable HBV deoxyribonucleic acid (DNA)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itle 1"/>
          <p:cNvSpPr txBox="1">
            <a:spLocks noGrp="1"/>
          </p:cNvSpPr>
          <p:nvPr>
            <p:ph type="title"/>
          </p:nvPr>
        </p:nvSpPr>
        <p:spPr>
          <a:xfrm>
            <a:off x="276224" y="1573940"/>
            <a:ext cx="11553825" cy="44449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Why Need to Treat</a:t>
            </a:r>
            <a:r>
              <a:rPr lang="en-MY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BB13358-1986-4B5A-92C7-5ADB625B3DA1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Hepatitis B (HBV) Co-infection -</a:t>
            </a:r>
            <a:r>
              <a:rPr lang="en-MY" sz="4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20A486-4166-4E4B-8892-B85D1F06F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ACA3601-DD2F-4551-B715-50ABDAB14AB3}"/>
              </a:ext>
            </a:extLst>
          </p:cNvPr>
          <p:cNvSpPr txBox="1">
            <a:spLocks/>
          </p:cNvSpPr>
          <p:nvPr/>
        </p:nvSpPr>
        <p:spPr>
          <a:xfrm>
            <a:off x="5990732" y="6424195"/>
            <a:ext cx="191717" cy="30777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fld id="{86CB4B4D-7CA3-9044-876B-883B54F8677D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5</a:t>
            </a:fld>
            <a:endParaRPr lang="en-MY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E34A4D-BD28-4C4A-A81C-7BB44D3232D3}"/>
              </a:ext>
            </a:extLst>
          </p:cNvPr>
          <p:cNvSpPr/>
          <p:nvPr/>
        </p:nvSpPr>
        <p:spPr>
          <a:xfrm>
            <a:off x="361950" y="6339776"/>
            <a:ext cx="717571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47"/>
            </a:pP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Mücke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MM et al. Lancet Gastroenterol Hepatol. 2018;3(3):172-80.</a:t>
            </a:r>
            <a:endParaRPr lang="en-MY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5"/>
          <p:cNvSpPr txBox="1"/>
          <p:nvPr/>
        </p:nvSpPr>
        <p:spPr>
          <a:xfrm>
            <a:off x="-634897" y="6362069"/>
            <a:ext cx="9161094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rPr lang="en-MY" sz="1100" dirty="0"/>
              <a:t>Source: </a:t>
            </a:r>
            <a:r>
              <a:rPr sz="1100" dirty="0" err="1"/>
              <a:t>Centres</a:t>
            </a:r>
            <a:r>
              <a:rPr sz="1100" dirty="0"/>
              <a:t> for Disease Control and Prevention. Available at: </a:t>
            </a:r>
            <a:r>
              <a:rPr sz="1100" dirty="0">
                <a:solidFill>
                  <a:srgbClr val="0033FF"/>
                </a:solidFill>
              </a:rPr>
              <a:t>https://www.cdc.gov/hepatitis/hbv/hbvfaq.htm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B35D17-C137-44DC-9105-883B0315F42C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Hepatitis B (HBV) Co-infection -</a:t>
            </a:r>
            <a:r>
              <a:rPr lang="en-MY" sz="4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0EC5C1-EC6C-4745-A709-A817452AE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658B16-DB04-4F4B-B8CE-7116F124F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261" y="1455492"/>
            <a:ext cx="7653477" cy="4849150"/>
          </a:xfrm>
          <a:prstGeom prst="rect">
            <a:avLst/>
          </a:prstGeom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3828CE75-2509-4C8C-B38D-74E3BC22F183}"/>
              </a:ext>
            </a:extLst>
          </p:cNvPr>
          <p:cNvSpPr txBox="1">
            <a:spLocks/>
          </p:cNvSpPr>
          <p:nvPr/>
        </p:nvSpPr>
        <p:spPr>
          <a:xfrm>
            <a:off x="5990732" y="6540570"/>
            <a:ext cx="191717" cy="30777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fld id="{86CB4B4D-7CA3-9044-876B-883B54F8677D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6</a:t>
            </a:fld>
            <a:endParaRPr lang="en-MY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76224" y="1649842"/>
            <a:ext cx="11553825" cy="455145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0311" indent="-210311" algn="just" defTabSz="841247">
              <a:lnSpc>
                <a:spcPct val="100000"/>
              </a:lnSpc>
              <a:spcBef>
                <a:spcPts val="0"/>
              </a:spcBef>
              <a:defRPr sz="2576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The prevalence of chronic HCV infection among thalassemia patients varies widely and can reach up to 85%.</a:t>
            </a:r>
            <a:r>
              <a:rPr baseline="29826" dirty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0311" indent="-210311" algn="just" defTabSz="841247">
              <a:lnSpc>
                <a:spcPct val="100000"/>
              </a:lnSpc>
              <a:spcBef>
                <a:spcPts val="0"/>
              </a:spcBef>
              <a:defRPr sz="2576"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0311" indent="-210311" algn="just" defTabSz="841247">
              <a:lnSpc>
                <a:spcPct val="100000"/>
              </a:lnSpc>
              <a:spcBef>
                <a:spcPts val="0"/>
              </a:spcBef>
              <a:defRPr sz="2576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Mainly transmitted through blood transfusion before screening of blood donors was introduced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baseline="30000" dirty="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endParaRPr lang="en-MY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0311" indent="-210311" algn="just" defTabSz="841247">
              <a:lnSpc>
                <a:spcPct val="100000"/>
              </a:lnSpc>
              <a:spcBef>
                <a:spcPts val="0"/>
              </a:spcBef>
              <a:defRPr sz="2576"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0311" indent="-210311" algn="just" defTabSz="841247">
              <a:lnSpc>
                <a:spcPct val="100000"/>
              </a:lnSpc>
              <a:spcBef>
                <a:spcPts val="0"/>
              </a:spcBef>
              <a:defRPr sz="2576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Among various hemoglobinopathies (mainly thalassemia major, HCV GT1b with previous PEG-IFN + RBV treatment failure 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cirrhosis) using DAAs including SOF-based regimes mainly SOF + DCV 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SOF + LDV ± RBV, high SVR12 of 93.5% had been reported, similar to patients without hemoglobinopathies.</a:t>
            </a:r>
            <a:r>
              <a:rPr baseline="29826" dirty="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D8C57AE-6B2C-47DE-8335-8B11FD4757F5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Haemoglobinopathy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D2FBAA-B865-4BDB-846A-2501F6974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BBEA02-14B2-4B04-B3B3-41323A74BB8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MY" smtClean="0"/>
              <a:t>7</a:t>
            </a:fld>
            <a:endParaRPr lang="en-MY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5880729-6C1C-4889-8994-C30CB98B8B4B}"/>
              </a:ext>
            </a:extLst>
          </p:cNvPr>
          <p:cNvSpPr txBox="1">
            <a:spLocks/>
          </p:cNvSpPr>
          <p:nvPr/>
        </p:nvSpPr>
        <p:spPr>
          <a:xfrm>
            <a:off x="5990732" y="6424195"/>
            <a:ext cx="191717" cy="30777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fld id="{86CB4B4D-7CA3-9044-876B-883B54F8677D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7</a:t>
            </a:fld>
            <a:endParaRPr lang="en-MY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231D8A-D6CC-4635-8D25-93204F16EEF0}"/>
              </a:ext>
            </a:extLst>
          </p:cNvPr>
          <p:cNvSpPr/>
          <p:nvPr/>
        </p:nvSpPr>
        <p:spPr>
          <a:xfrm>
            <a:off x="361950" y="6339776"/>
            <a:ext cx="7175715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56"/>
            </a:pP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Prati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 et al. Blood. 1998;92(9):3460-4. </a:t>
            </a:r>
          </a:p>
          <a:p>
            <a:pPr marL="342900" indent="-342900">
              <a:buFont typeface="+mj-lt"/>
              <a:buAutoNum type="arabicPeriod" startAt="56"/>
            </a:pP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 et al. Am J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Hematol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2017;92(`12):1349-55.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76225" y="1612669"/>
            <a:ext cx="11553825" cy="3541222"/>
          </a:xfrm>
          <a:prstGeom prst="rect">
            <a:avLst/>
          </a:prstGeom>
        </p:spPr>
        <p:txBody>
          <a:bodyPr/>
          <a:lstStyle/>
          <a:p>
            <a:pPr marL="365125" indent="-365125" algn="just">
              <a:lnSpc>
                <a:spcPct val="100000"/>
              </a:lnSpc>
              <a:spcBef>
                <a:spcPts val="0"/>
              </a:spcBef>
            </a:pP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HCV patients are at risk of developing extrahepatic manifestations that include cryoglobulinaemic vasculitis (CV). </a:t>
            </a:r>
          </a:p>
          <a:p>
            <a:pPr marL="365125" indent="-365125" algn="just">
              <a:lnSpc>
                <a:spcPct val="100000"/>
              </a:lnSpc>
              <a:spcBef>
                <a:spcPts val="0"/>
              </a:spcBef>
            </a:pP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Mixed </a:t>
            </a:r>
            <a:r>
              <a:rPr lang="en-MY" dirty="0" err="1">
                <a:latin typeface="Arial" panose="020B0604020202020204" pitchFamily="34" charset="0"/>
                <a:cs typeface="Arial" panose="020B0604020202020204" pitchFamily="34" charset="0"/>
              </a:rPr>
              <a:t>cryoglobulinaemia</a:t>
            </a: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 (MC) is a clonal disorder of B cells with a strong association to HCV infection. </a:t>
            </a:r>
          </a:p>
          <a:p>
            <a:pPr marL="365125" indent="-365125" algn="just">
              <a:lnSpc>
                <a:spcPct val="100000"/>
              </a:lnSpc>
              <a:spcBef>
                <a:spcPts val="0"/>
              </a:spcBef>
            </a:pP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HCV can lead to systemic vasculitis with immune complex formation and deposition. </a:t>
            </a:r>
          </a:p>
          <a:p>
            <a:pPr marL="365125" indent="-365125" algn="just">
              <a:lnSpc>
                <a:spcPct val="100000"/>
              </a:lnSpc>
              <a:spcBef>
                <a:spcPts val="0"/>
              </a:spcBef>
            </a:pP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Current therapeutic approaches are aimed at elimination of HCV infection, removal of cryoglobulins and expansion of B-cell clonal.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D3D9FC-8EF9-457B-9D06-E90B2713E729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Immune-complex Mediated Manifestations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B24FFA-3A2A-446B-99B8-F208715BC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AC43BD-1521-4D94-9D21-13C97C0C9B0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MY" smtClean="0"/>
              <a:t>8</a:t>
            </a:fld>
            <a:endParaRPr lang="en-MY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CE9F0834-E302-4018-9D17-6DB8CF89BFB7}"/>
              </a:ext>
            </a:extLst>
          </p:cNvPr>
          <p:cNvSpPr txBox="1">
            <a:spLocks/>
          </p:cNvSpPr>
          <p:nvPr/>
        </p:nvSpPr>
        <p:spPr>
          <a:xfrm>
            <a:off x="5990732" y="6424195"/>
            <a:ext cx="191717" cy="30777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fld id="{86CB4B4D-7CA3-9044-876B-883B54F8677D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8</a:t>
            </a:fld>
            <a:endParaRPr lang="en-MY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FFB2FD6-3FBB-426E-A2DA-0C6C1F117D75}"/>
              </a:ext>
            </a:extLst>
          </p:cNvPr>
          <p:cNvSpPr txBox="1">
            <a:spLocks/>
          </p:cNvSpPr>
          <p:nvPr/>
        </p:nvSpPr>
        <p:spPr>
          <a:xfrm>
            <a:off x="276225" y="365126"/>
            <a:ext cx="11553825" cy="1016000"/>
          </a:xfrm>
          <a:prstGeom prst="rect">
            <a:avLst/>
          </a:prstGeom>
          <a:solidFill>
            <a:srgbClr val="990033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MY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Immune-complex Mediated Manifestations -</a:t>
            </a:r>
            <a:r>
              <a:rPr lang="en-MY" sz="4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C5EF63-4F23-444A-8203-13095C45A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225" y="5703522"/>
            <a:ext cx="1488805" cy="1001379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6292492D-DCA5-48C8-B263-FE93C7ACF66E}"/>
              </a:ext>
            </a:extLst>
          </p:cNvPr>
          <p:cNvSpPr txBox="1">
            <a:spLocks/>
          </p:cNvSpPr>
          <p:nvPr/>
        </p:nvSpPr>
        <p:spPr>
          <a:xfrm>
            <a:off x="5990732" y="6424195"/>
            <a:ext cx="191717" cy="30777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fld id="{86CB4B4D-7CA3-9044-876B-883B54F8677D}" type="slidenum">
              <a:rPr lang="en-MY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9</a:t>
            </a:fld>
            <a:endParaRPr lang="en-MY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7FE81D-F5FD-4EA1-8B44-00269D67134C}"/>
              </a:ext>
            </a:extLst>
          </p:cNvPr>
          <p:cNvSpPr/>
          <p:nvPr/>
        </p:nvSpPr>
        <p:spPr>
          <a:xfrm>
            <a:off x="361950" y="5985164"/>
            <a:ext cx="7175715" cy="719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58"/>
            </a:pP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Lauletta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 et al. Arthritis Res </a:t>
            </a: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2017;19(1):74.</a:t>
            </a:r>
          </a:p>
          <a:p>
            <a:pPr marL="342900" indent="-342900">
              <a:buFont typeface="+mj-lt"/>
              <a:buAutoNum type="arabicPeriod" startAt="58"/>
            </a:pPr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Gragnani</a:t>
            </a: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 et al. Hepatology. 2016;64(5):1473-82. </a:t>
            </a:r>
          </a:p>
          <a:p>
            <a:pPr marL="342900" indent="-342900">
              <a:buFont typeface="+mj-lt"/>
              <a:buAutoNum type="arabicPeriod" startAt="58"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Bonacci M et al. Clin Gastroenterol Hepatol. 2017;15(4):575- 83.e1. </a:t>
            </a:r>
          </a:p>
          <a:p>
            <a:pPr marL="342900" indent="-342900">
              <a:buFont typeface="+mj-lt"/>
              <a:buAutoNum type="arabicPeriod" startAt="58"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Emery JS et al. Am J Gastroenterol. 2017;112(8):1298-308.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A712A97-D7A6-46C1-ACCA-FD48E606798C}"/>
              </a:ext>
            </a:extLst>
          </p:cNvPr>
          <p:cNvSpPr txBox="1">
            <a:spLocks/>
          </p:cNvSpPr>
          <p:nvPr/>
        </p:nvSpPr>
        <p:spPr>
          <a:xfrm>
            <a:off x="276224" y="1612669"/>
            <a:ext cx="11553825" cy="3724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 lnSpcReduction="10000"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365125" indent="-365125" algn="just" hangingPunct="1">
              <a:lnSpc>
                <a:spcPct val="100000"/>
              </a:lnSpc>
              <a:spcBef>
                <a:spcPts val="0"/>
              </a:spcBef>
            </a:pP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Patients with HCV-associated cryoglobulinemia treated with DAAs show significant improvement in: </a:t>
            </a:r>
          </a:p>
          <a:p>
            <a:pPr marL="714375" lvl="1" indent="-349250" algn="just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virological response</a:t>
            </a:r>
            <a:r>
              <a:rPr lang="en-MY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  <a:p>
            <a:pPr marL="714375" lvl="1" indent="-349250" algn="just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biochemical response</a:t>
            </a:r>
            <a:r>
              <a:rPr lang="en-MY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58 - 61</a:t>
            </a:r>
          </a:p>
          <a:p>
            <a:pPr marL="714375" lvl="1" indent="-349250" algn="just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clinical response</a:t>
            </a:r>
            <a:r>
              <a:rPr lang="en-MY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59 - 60</a:t>
            </a:r>
          </a:p>
          <a:p>
            <a:pPr marL="714375" lvl="1" indent="-349250" algn="just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immune response</a:t>
            </a:r>
            <a:r>
              <a:rPr lang="en-MY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58 - 61</a:t>
            </a:r>
          </a:p>
          <a:p>
            <a:pPr marL="714375" lvl="1" indent="-349250" algn="just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complete response</a:t>
            </a:r>
            <a:r>
              <a:rPr lang="en-MY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14375" lvl="1" indent="-349250" algn="just" hangingPunct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MY" sz="2400" dirty="0">
                <a:latin typeface="Arial" panose="020B0604020202020204" pitchFamily="34" charset="0"/>
                <a:cs typeface="Arial" panose="020B0604020202020204" pitchFamily="34" charset="0"/>
              </a:rPr>
              <a:t>model for end-stage liver disease (MELD) score</a:t>
            </a:r>
            <a:r>
              <a:rPr lang="en-MY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  <a:p>
            <a:pPr marL="365125" indent="-365125" algn="just" hangingPunct="1">
              <a:lnSpc>
                <a:spcPct val="100000"/>
              </a:lnSpc>
              <a:spcBef>
                <a:spcPts val="0"/>
              </a:spcBef>
            </a:pPr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DAAs are safe in HCV-related mixed cryoglobulinemia with mild adverse events.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1587</Words>
  <Application>Microsoft Office PowerPoint</Application>
  <PresentationFormat>Widescreen</PresentationFormat>
  <Paragraphs>150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Brush Script MT</vt:lpstr>
      <vt:lpstr>Calibri</vt:lpstr>
      <vt:lpstr>Calibri Light</vt:lpstr>
      <vt:lpstr>Courier New</vt:lpstr>
      <vt:lpstr>Office Theme</vt:lpstr>
      <vt:lpstr>TRAINING OF CORE TRAINERS</vt:lpstr>
      <vt:lpstr>PowerPoint Presentation</vt:lpstr>
      <vt:lpstr>PowerPoint Presentation</vt:lpstr>
      <vt:lpstr>PowerPoint Presentation</vt:lpstr>
      <vt:lpstr>Why Need to Treat?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Chronic Hepatitis C in Adults: Special Groups</dc:title>
  <dc:creator>Siti Aishah Fadzilah</dc:creator>
  <cp:lastModifiedBy>Siti Aishah Fadzilah</cp:lastModifiedBy>
  <cp:revision>23</cp:revision>
  <dcterms:modified xsi:type="dcterms:W3CDTF">2021-11-18T05:19:44Z</dcterms:modified>
</cp:coreProperties>
</file>