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335" r:id="rId3"/>
    <p:sldId id="356" r:id="rId4"/>
    <p:sldId id="329" r:id="rId5"/>
    <p:sldId id="326" r:id="rId6"/>
    <p:sldId id="330" r:id="rId7"/>
    <p:sldId id="341" r:id="rId8"/>
    <p:sldId id="342" r:id="rId9"/>
    <p:sldId id="355" r:id="rId10"/>
    <p:sldId id="337" r:id="rId11"/>
    <p:sldId id="27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26B0-AB1F-4A97-A8BF-B31161CAE6DD}" type="datetimeFigureOut">
              <a:rPr lang="en-MY" smtClean="0"/>
              <a:t>15/11/2021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87F73-FF98-49B2-83A7-CA2B9CFE10E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68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9AC3-FF10-4D6D-9F15-CE46DC506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B51ED-8A98-4D97-8353-01A805B3C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54B3F-0BBA-4EE4-8EC7-A1B49B13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A2F-CCD9-4D9F-BB1E-398434BA1B24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28C-49EC-43E3-B726-EBDCCE17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D08D-9B0F-4BAD-87D9-E4749BE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9E33-C3D0-4D3C-916C-ED2C9CCE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AEB56-19DC-4581-84C8-E56A27EC1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8A3D7-653F-4566-8829-063CF544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9AAD-884F-44F1-8548-4571029580AA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3DC70-9EDF-4FC7-A7F9-C48BBB89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E6FB-46D4-4DCB-9AFC-FA7125EA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421678-C5C2-4BB4-BAD7-CBE1F026C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9BE61-9E23-4299-B35D-85F35E28D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4FD2B-8B29-4CB7-BA31-11AFF7AE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EB21-599A-49F2-9255-FC1558759FD5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89549-5840-4E47-A5E8-A9030226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6EA3-F87A-4499-A981-2BFE3457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4C9B-0558-4272-A1AC-269B588D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779DE-87DE-4791-B6C5-24B3195C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D3BA7-D76C-4ECF-B109-DB8F6FED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16DA-D25D-4F5E-BE8A-C72C55B28187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B6121-06B2-4C85-A87C-ADC334FC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55D2-76D5-4909-A157-F16778AD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D18E-78CC-419C-8559-6C5BAF4E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A7393-36B5-4B81-9367-E7420BC4B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BE999-96BD-4560-82DF-27785E74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4F8-1F7A-46F8-A580-78C4DCD86BC3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2C368-9874-49F5-AE2D-47CEEFD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DD804-2332-4C5B-B717-E1CCA8A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055A-82D0-475F-9E21-0CEBB0CA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45D2-1CF5-4D97-BDDA-BA713B0CB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EBA8F-7B39-4777-A377-D46C532D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33ABC-95D2-499D-9A50-544F4122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1FD7-5C8E-4330-B5E1-1DD27BC78529}" type="datetime1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2C424-956D-43AB-84A0-B58E2AD0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CEF26-4C01-4F8A-A4C0-F759BE02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BA5A-9389-4C29-BEA7-B9363CAF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681CB-3C80-47B5-8B98-3867B3A1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9CE00-0EDF-4F3F-BCAB-21F5432CB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72279-48EC-4146-9C83-7B82A301D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FB0A3F-E71E-487A-AB66-450B67C26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0AFBF-60CC-42CA-B3CD-B3CFE4CE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7C67-7870-4778-93AC-8A42EE090575}" type="datetime1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D055E-5F65-48A5-8858-14CA5EA7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586863-AB4F-48B9-88CA-0296D458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AE5F1-B2BD-4A77-92F9-269B8B62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EC892-904F-48E1-93A4-0962700D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02C6-8FDB-42C6-91B8-A8966B97B608}" type="datetime1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6B705-2DB2-46ED-A743-6EDD5A77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7C22F-F5B6-45F1-81CF-3ADEFC21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95361-9497-4E5E-AF2F-CA7D7990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A2D4-2B7C-41BB-B839-200A9FCFE487}" type="datetime1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8DDEF-1972-4A90-A9D9-E4C258BD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413B7-EB07-4BFA-B75D-7F388CC2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EA4A-8882-4EE2-B0A1-4F5CDB84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A9A8-35B2-4379-8C86-7517AAD7E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A5DE2-C334-4904-80A9-43DB1A959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583A9-AB1F-42DE-B494-7B189C72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4254-8634-4F60-98F2-F4550E82DC0B}" type="datetime1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91CD-6E3A-4962-8445-4AE094E7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D0DC0-6778-4CAA-A1B6-6001BA76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911E-3115-4843-957A-93FFE4B7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AB9FC0-F5E2-4175-ACA7-4C2F6C8F2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81888-8A42-496C-84CE-D2038011C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BAB49-5410-4507-8D2E-AF4FB185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D10-283F-4DF7-91F6-DB3AB050EDE6}" type="datetime1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EDD4-B44B-4200-ADCF-C600852D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BA591-5B25-43FA-8300-5608E0C6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B5F27-0ECA-4BA3-9E23-10A63274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514CF-BBFC-4CD0-9FAB-6C6A51E78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4CFFA-526D-404D-A8C4-8A03BF643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680C-BD53-4E71-A245-1F46F3CE00CE}" type="datetime1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0915-FF7B-4039-81AF-F022F5AEF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E863D-B4D3-4FA2-9CDC-55BF3F00D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122E-6013-48F2-8493-77C7D92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5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DC0044-D2E0-4704-A8C9-464C27EE0B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1091" y="291588"/>
            <a:ext cx="11342145" cy="63457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385" y="814836"/>
            <a:ext cx="7115695" cy="878781"/>
          </a:xfr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OF CORE TRAINERS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27764C-216B-4C34-8FD4-0108636E3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108" y="309768"/>
            <a:ext cx="4057801" cy="6256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4CF9F5A-68D0-4DD4-813D-F165BDAEAFAD}"/>
              </a:ext>
            </a:extLst>
          </p:cNvPr>
          <p:cNvSpPr txBox="1">
            <a:spLocks/>
          </p:cNvSpPr>
          <p:nvPr/>
        </p:nvSpPr>
        <p:spPr>
          <a:xfrm>
            <a:off x="382385" y="3232386"/>
            <a:ext cx="7113738" cy="30085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MONITORING &amp; FOLLOW-UP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Zalwani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Zainuddin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Gastroenterologist/Hepatologist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17A4C5-C266-41B1-981E-7B4E19911AF5}"/>
              </a:ext>
            </a:extLst>
          </p:cNvPr>
          <p:cNvSpPr txBox="1">
            <a:spLocks/>
          </p:cNvSpPr>
          <p:nvPr/>
        </p:nvSpPr>
        <p:spPr>
          <a:xfrm>
            <a:off x="384342" y="1706426"/>
            <a:ext cx="7113738" cy="13011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CPG Management of Chronic Hepatitis C in Adults</a:t>
            </a:r>
          </a:p>
        </p:txBody>
      </p:sp>
    </p:spTree>
    <p:extLst>
      <p:ext uri="{BB962C8B-B14F-4D97-AF65-F5344CB8AC3E}">
        <p14:creationId xmlns:p14="http://schemas.microsoft.com/office/powerpoint/2010/main" val="383299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47AB-A964-4D5E-90AB-EF79080C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Britannic Bold" panose="020B0903060703020204" pitchFamily="34" charset="0"/>
              </a:rPr>
              <a:t>When to Refer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5E9B82-3349-4312-933C-0F9CE2D72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36" y="1618332"/>
            <a:ext cx="11236088" cy="3144284"/>
          </a:xfrm>
        </p:spPr>
        <p:txBody>
          <a:bodyPr/>
          <a:lstStyle/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treatment failure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hepatitis B co-infection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CKD stage 4 &amp; 5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extrahepatic manifestation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haemoglobinopathies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solid organ transplantation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08580-AD9F-478C-805E-C63EE46D7DF5}"/>
              </a:ext>
            </a:extLst>
          </p:cNvPr>
          <p:cNvSpPr txBox="1"/>
          <p:nvPr/>
        </p:nvSpPr>
        <p:spPr>
          <a:xfrm>
            <a:off x="434136" y="4793611"/>
            <a:ext cx="11236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with compensated cirrhosis, 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treatment-naïve should be able to be treated at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Kesihatan or any physician base clinic.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A670D2-5506-477B-B1C9-C25E5DFE3077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to Refer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1A2F92-6E9D-42E0-844C-54B4C8746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A8C1B-F6DD-4968-B607-1038F33F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10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0D21177-BD78-430F-A9FE-886535C6EC12}"/>
              </a:ext>
            </a:extLst>
          </p:cNvPr>
          <p:cNvSpPr txBox="1">
            <a:spLocks/>
          </p:cNvSpPr>
          <p:nvPr/>
        </p:nvSpPr>
        <p:spPr>
          <a:xfrm>
            <a:off x="5878562" y="6242589"/>
            <a:ext cx="382753" cy="483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8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HBV/HCV co-infection is more common among PWID and increases risk for HCC by 13.3%…"/>
          <p:cNvSpPr txBox="1">
            <a:spLocks noGrp="1"/>
          </p:cNvSpPr>
          <p:nvPr>
            <p:ph type="body" idx="1"/>
          </p:nvPr>
        </p:nvSpPr>
        <p:spPr>
          <a:xfrm>
            <a:off x="276225" y="1629294"/>
            <a:ext cx="11553825" cy="47436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125" indent="-365125" algn="just">
              <a:lnSpc>
                <a:spcPct val="100000"/>
              </a:lnSpc>
              <a:spcBef>
                <a:spcPts val="0"/>
              </a:spcBef>
              <a:defRPr sz="2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DAA regimen are well tolerated &amp; safe.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200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lnSpc>
                <a:spcPct val="100000"/>
              </a:lnSpc>
              <a:spcBef>
                <a:spcPts val="0"/>
              </a:spcBef>
              <a:defRPr sz="2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Follow-up &amp; monitoring is recommended at week 4 of treatment &amp; week 12 post treatment.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200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lnSpc>
                <a:spcPct val="100000"/>
              </a:lnSpc>
              <a:spcBef>
                <a:spcPts val="0"/>
              </a:spcBef>
              <a:defRPr sz="2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frequent follow-up should be tailored to patient's characteristic such as cirrhosis, regimen containing ribavirin, renal impairment, HIV/HBV co-infection, multiple comorbidities.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200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lnSpc>
                <a:spcPct val="100000"/>
              </a:lnSpc>
              <a:spcBef>
                <a:spcPts val="0"/>
              </a:spcBef>
              <a:defRPr sz="2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Non-cirrhotic patients  without other liver diseases who has achieved SVR12 can be discharged from follow-up.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200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lnSpc>
                <a:spcPct val="100000"/>
              </a:lnSpc>
              <a:spcBef>
                <a:spcPts val="0"/>
              </a:spcBef>
              <a:defRPr sz="2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Cirrhotic patients who achieved SVR12 will need surveillance for HCC.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1E76F7-736B-499D-8335-9A9D9074FBDA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CF74A-DF17-4C72-98F4-31548D757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464332-18F0-43E9-8D0A-2D0D2951653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en-MY" smtClean="0"/>
              <a:pPr/>
              <a:t>11</a:t>
            </a:fld>
            <a:endParaRPr lang="en-MY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DD144364-A189-457B-AE52-AF751B453A04}"/>
              </a:ext>
            </a:extLst>
          </p:cNvPr>
          <p:cNvSpPr txBox="1">
            <a:spLocks/>
          </p:cNvSpPr>
          <p:nvPr/>
        </p:nvSpPr>
        <p:spPr>
          <a:xfrm>
            <a:off x="5990732" y="6424195"/>
            <a:ext cx="191717" cy="30777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fld id="{86CB4B4D-7CA3-9044-876B-883B54F8677D}" type="slidenum">
              <a:rPr lang="en-MY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en-MY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D1F090-164A-4F43-AFFA-9BE3DA0E625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1091" y="291588"/>
            <a:ext cx="11342145" cy="63457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1D6926-DE8F-4DC3-BC57-9B2E7B96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462" y="2815936"/>
            <a:ext cx="10363200" cy="1226127"/>
          </a:xfrm>
        </p:spPr>
        <p:txBody>
          <a:bodyPr>
            <a:noAutofit/>
          </a:bodyPr>
          <a:lstStyle/>
          <a:p>
            <a:r>
              <a:rPr lang="en-MY" sz="7200" dirty="0">
                <a:latin typeface="Brush Script MT" panose="03060802040406070304" pitchFamily="66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63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D21E-DE41-4FAC-9A90-1C3598C0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13" y="1952155"/>
            <a:ext cx="11220773" cy="24327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learn on:</a:t>
            </a:r>
          </a:p>
          <a:p>
            <a:pPr marL="712788" lvl="1" indent="-3556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monitoring of patients treated with DAAs</a:t>
            </a:r>
          </a:p>
          <a:p>
            <a:pPr marL="712788" lvl="1" indent="-3556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follow-up schedule once patient completed treatment</a:t>
            </a:r>
          </a:p>
          <a:p>
            <a:pPr marL="712788" lvl="1" indent="-3556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referral criteria for hepatitis C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5E8303-F1B7-44EB-9975-05B9AD91DCEF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3DB77F-C206-482C-9738-D9C118CE9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85222-9A10-4FB3-9598-614CFF2F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62" y="6242589"/>
            <a:ext cx="349149" cy="483460"/>
          </a:xfrm>
        </p:spPr>
        <p:txBody>
          <a:bodyPr/>
          <a:lstStyle/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D21E-DE41-4FAC-9A90-1C3598C0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42" y="1607511"/>
            <a:ext cx="11234978" cy="3909886"/>
          </a:xfrm>
        </p:spPr>
        <p:txBody>
          <a:bodyPr>
            <a:normAutofit lnSpcReduction="10000"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DAA regimens are generally well tolerated.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Frequencies of high grade or severe adverse events leading to discontinuation are very low.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American Association for the Study of Liver Diseases (AASLD) and the European Association for the Study of the Liver (EASL) recommend a monitoring schedule that includes baseline, week 4 &amp; week 12 after the end of treatment.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5E8303-F1B7-44EB-9975-05B9AD91DCEF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3DB77F-C206-482C-9738-D9C118CE9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A932544-1772-48C4-91B1-64145D84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62" y="6242589"/>
            <a:ext cx="349149" cy="483460"/>
          </a:xfrm>
        </p:spPr>
        <p:txBody>
          <a:bodyPr/>
          <a:lstStyle/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3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E77B1C8-9539-43B3-B8DE-DCC1C60FAD9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39483" b="3681"/>
          <a:stretch/>
        </p:blipFill>
        <p:spPr>
          <a:xfrm>
            <a:off x="1422429" y="1520272"/>
            <a:ext cx="9347142" cy="404410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21EE0D1-A30B-48DB-BDA5-86B687A05F1E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97DC34-332E-4C32-917D-DB96E959D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CD239FA-1A7D-4B08-B620-639DF9D408B1}"/>
              </a:ext>
            </a:extLst>
          </p:cNvPr>
          <p:cNvSpPr/>
          <p:nvPr/>
        </p:nvSpPr>
        <p:spPr>
          <a:xfrm>
            <a:off x="609600" y="6356027"/>
            <a:ext cx="9858444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Health Organization. Geneva: WHO; 2018. 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71EDB9D-3B41-40A6-865A-6C1DA03E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62" y="6242589"/>
            <a:ext cx="349149" cy="483460"/>
          </a:xfrm>
        </p:spPr>
        <p:txBody>
          <a:bodyPr/>
          <a:lstStyle/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2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6D9D-7820-4358-BF79-1C601E657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51" y="1689315"/>
            <a:ext cx="11174278" cy="44876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Renal function should be checked monthly in patients with reduced eGFR receiving sofosbuvir (SOF).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Treatment must be stopped in case of severe adverse events or in case of a hepatitis flare (ALT levels &gt;10 times normal, if not already present at the time of starting treatment).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patients who need ribavirin (RBV), the dose of RBV should be adjusted downward by 200 mg in decrements if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haemoglobin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(Hb) level drops &lt;10 g/dL. RBV administration should be stopped if the Hb levels drops &lt;8.5 g/dL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F6CE07-F6F6-4790-83F8-1442E194F05D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86C255-4528-4414-B69E-CA664CB24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20BA75D-D32D-4279-946B-66DF26A0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62" y="6242589"/>
            <a:ext cx="349149" cy="483460"/>
          </a:xfrm>
        </p:spPr>
        <p:txBody>
          <a:bodyPr/>
          <a:lstStyle/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CD0C5-96CA-4984-96D8-117DE4A5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45" y="1825625"/>
            <a:ext cx="11143281" cy="4351338"/>
          </a:xfrm>
        </p:spPr>
        <p:txBody>
          <a:bodyPr>
            <a:normAutofit/>
          </a:bodyPr>
          <a:lstStyle/>
          <a:p>
            <a:pPr marL="357188" indent="-357188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HIV &amp; HBV co-infection with/without cirrhosis or renal impairment, presence of potential DDIs &amp; ill-health may also necessitate more frequent monitoring.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D0B4C4-BF13-44CA-B4AB-0B4CABB26466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564279-EC24-42FB-9271-C1F34DFB2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A99D2-9078-44F6-A22A-B1127F46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DE79-0742-40F7-8D5D-069A2C87592D}"/>
              </a:ext>
            </a:extLst>
          </p:cNvPr>
          <p:cNvSpPr txBox="1">
            <a:spLocks/>
          </p:cNvSpPr>
          <p:nvPr/>
        </p:nvSpPr>
        <p:spPr>
          <a:xfrm>
            <a:off x="5878562" y="6242589"/>
            <a:ext cx="349149" cy="483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5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8B65-B4AA-4496-849A-D55C57FAEB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3137" y="1433405"/>
            <a:ext cx="3352800" cy="609358"/>
          </a:xfrm>
          <a:noFill/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Missed Dosing 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FA703C84-E543-4439-AD1E-130653508CC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669" t="44074" r="669" b="4122"/>
          <a:stretch/>
        </p:blipFill>
        <p:spPr>
          <a:xfrm>
            <a:off x="673768" y="2204437"/>
            <a:ext cx="10844464" cy="3794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B76BC99-8C08-49EF-B927-724785388E23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A44821-9610-4A38-BCF9-2C8B33D41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DEF06-32D8-4B20-9E8E-2BE2E005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7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6EF4657-C609-4D8A-8A0A-9455B886CD8F}"/>
              </a:ext>
            </a:extLst>
          </p:cNvPr>
          <p:cNvSpPr txBox="1">
            <a:spLocks/>
          </p:cNvSpPr>
          <p:nvPr/>
        </p:nvSpPr>
        <p:spPr>
          <a:xfrm>
            <a:off x="5878562" y="6242589"/>
            <a:ext cx="349149" cy="483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A118F7-37E1-4D21-9CA6-10074560834E}"/>
              </a:ext>
            </a:extLst>
          </p:cNvPr>
          <p:cNvSpPr/>
          <p:nvPr/>
        </p:nvSpPr>
        <p:spPr>
          <a:xfrm>
            <a:off x="609600" y="6356027"/>
            <a:ext cx="9858444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Dhiman RK et al. J Hepatol. 2019 Dec;71(6):1076-1085.</a:t>
            </a:r>
          </a:p>
        </p:txBody>
      </p:sp>
    </p:spTree>
    <p:extLst>
      <p:ext uri="{BB962C8B-B14F-4D97-AF65-F5344CB8AC3E}">
        <p14:creationId xmlns:p14="http://schemas.microsoft.com/office/powerpoint/2010/main" val="280589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2204-28E9-492F-903C-FB2E2C500D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3137" y="1971924"/>
            <a:ext cx="11175094" cy="4367852"/>
          </a:xfrm>
        </p:spPr>
        <p:txBody>
          <a:bodyPr>
            <a:normAutofit fontScale="92500" lnSpcReduction="10000"/>
          </a:bodyPr>
          <a:lstStyle/>
          <a:p>
            <a:pPr marL="357188" indent="-357188" algn="just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treatment interruption was defined as treatment interruption for &gt;7 days or treatment discontinuation. </a:t>
            </a:r>
          </a:p>
          <a:p>
            <a:pPr marL="357188" indent="-357188" algn="just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interruption of treatment was for ≤7 days, treatment was continued for the remaining duration as prescribed &amp; SVR12 was assessed 12 weeks after the completion of treatment. </a:t>
            </a:r>
          </a:p>
          <a:p>
            <a:pPr marL="357188" indent="-357188" algn="just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interruption of treatment was &gt;7 days &amp; the patient had taken treatment for &lt;4 weeks, then the treatment was started afresh. </a:t>
            </a:r>
          </a:p>
          <a:p>
            <a:pPr marL="357188" indent="-357188" algn="just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interruption of treatment was &gt;7 days &amp; the patient had taken treatment for ≥4 weeks or more, then HCV RNA was measured after 12 weeks of cessation of drug to assess for SVR12.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BCB5316-F267-471E-8BAC-B89AB97D109F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During DAAs -</a:t>
            </a:r>
            <a:r>
              <a:rPr lang="en-MY" sz="48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MY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C26804-E2CD-4C51-83E1-1FBEE6E1C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BFB7-D4CE-4739-BD0D-4C35457C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73FD3-D03A-4487-8C92-30EC6F7479BC}"/>
              </a:ext>
            </a:extLst>
          </p:cNvPr>
          <p:cNvSpPr txBox="1">
            <a:spLocks/>
          </p:cNvSpPr>
          <p:nvPr/>
        </p:nvSpPr>
        <p:spPr>
          <a:xfrm>
            <a:off x="5878562" y="6242589"/>
            <a:ext cx="349149" cy="483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144A6B-274D-457B-B9B7-6C5E28A18AE7}"/>
              </a:ext>
            </a:extLst>
          </p:cNvPr>
          <p:cNvSpPr txBox="1">
            <a:spLocks/>
          </p:cNvSpPr>
          <p:nvPr/>
        </p:nvSpPr>
        <p:spPr>
          <a:xfrm>
            <a:off x="433137" y="1433405"/>
            <a:ext cx="3352800" cy="6093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Missed Dosing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5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587B4ED-D0C3-4405-AF3B-C1F531FB7BC2}"/>
              </a:ext>
            </a:extLst>
          </p:cNvPr>
          <p:cNvGrpSpPr/>
          <p:nvPr/>
        </p:nvGrpSpPr>
        <p:grpSpPr>
          <a:xfrm>
            <a:off x="636412" y="1534800"/>
            <a:ext cx="10919176" cy="4061541"/>
            <a:chOff x="107504" y="1158061"/>
            <a:chExt cx="8189382" cy="237122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C41F7F0-6840-4BF5-8897-E4BED6B9EC18}"/>
                </a:ext>
              </a:extLst>
            </p:cNvPr>
            <p:cNvGrpSpPr/>
            <p:nvPr/>
          </p:nvGrpSpPr>
          <p:grpSpPr>
            <a:xfrm>
              <a:off x="107504" y="1158061"/>
              <a:ext cx="2458030" cy="2371223"/>
              <a:chOff x="107504" y="1160816"/>
              <a:chExt cx="2458030" cy="2371223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B437905E-57D7-4DD1-ACE3-B42D6D462DEF}"/>
                  </a:ext>
                </a:extLst>
              </p:cNvPr>
              <p:cNvGrpSpPr/>
              <p:nvPr/>
            </p:nvGrpSpPr>
            <p:grpSpPr>
              <a:xfrm>
                <a:off x="107504" y="1175036"/>
                <a:ext cx="2458030" cy="2357003"/>
                <a:chOff x="107503" y="1175036"/>
                <a:chExt cx="2458030" cy="2357003"/>
              </a:xfrm>
            </p:grpSpPr>
            <p:sp>
              <p:nvSpPr>
                <p:cNvPr id="24" name="Rounded Rectangle 1">
                  <a:extLst>
                    <a:ext uri="{FF2B5EF4-FFF2-40B4-BE49-F238E27FC236}">
                      <a16:creationId xmlns:a16="http://schemas.microsoft.com/office/drawing/2014/main" id="{A3184846-3359-4310-895A-B56C56432959}"/>
                    </a:ext>
                  </a:extLst>
                </p:cNvPr>
                <p:cNvSpPr/>
                <p:nvPr/>
              </p:nvSpPr>
              <p:spPr>
                <a:xfrm>
                  <a:off x="107503" y="1237039"/>
                  <a:ext cx="2458030" cy="2295000"/>
                </a:xfrm>
                <a:prstGeom prst="roundRect">
                  <a:avLst>
                    <a:gd name="adj" fmla="val 6084"/>
                  </a:avLst>
                </a:prstGeom>
                <a:solidFill>
                  <a:schemeClr val="bg1"/>
                </a:solidFill>
                <a:ln w="25400">
                  <a:solidFill>
                    <a:srgbClr val="00BDF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Rounded Rectangle 8">
                  <a:extLst>
                    <a:ext uri="{FF2B5EF4-FFF2-40B4-BE49-F238E27FC236}">
                      <a16:creationId xmlns:a16="http://schemas.microsoft.com/office/drawing/2014/main" id="{E7778247-EA53-4B72-A585-CBE09BE65990}"/>
                    </a:ext>
                  </a:extLst>
                </p:cNvPr>
                <p:cNvSpPr/>
                <p:nvPr/>
              </p:nvSpPr>
              <p:spPr>
                <a:xfrm>
                  <a:off x="107504" y="1175036"/>
                  <a:ext cx="2458029" cy="436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0200" h="581397">
                      <a:moveTo>
                        <a:pt x="109524" y="0"/>
                      </a:moveTo>
                      <a:lnTo>
                        <a:pt x="1690676" y="0"/>
                      </a:lnTo>
                      <a:cubicBezTo>
                        <a:pt x="1751164" y="0"/>
                        <a:pt x="1800200" y="49036"/>
                        <a:pt x="1800200" y="109524"/>
                      </a:cubicBezTo>
                      <a:lnTo>
                        <a:pt x="1800200" y="581397"/>
                      </a:lnTo>
                      <a:lnTo>
                        <a:pt x="0" y="581397"/>
                      </a:lnTo>
                      <a:lnTo>
                        <a:pt x="0" y="109524"/>
                      </a:lnTo>
                      <a:cubicBezTo>
                        <a:pt x="0" y="49036"/>
                        <a:pt x="49036" y="0"/>
                        <a:pt x="109524" y="0"/>
                      </a:cubicBezTo>
                      <a:close/>
                    </a:path>
                  </a:pathLst>
                </a:custGeom>
                <a:solidFill>
                  <a:srgbClr val="00BDFB"/>
                </a:solidFill>
                <a:ln w="25400">
                  <a:solidFill>
                    <a:srgbClr val="00BDF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A49DD11-4253-4CE7-877D-B027AAA57E83}"/>
                  </a:ext>
                </a:extLst>
              </p:cNvPr>
              <p:cNvSpPr txBox="1"/>
              <p:nvPr/>
            </p:nvSpPr>
            <p:spPr>
              <a:xfrm>
                <a:off x="184391" y="1346966"/>
                <a:ext cx="2304257" cy="245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33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ACHIEVED SVR12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FB32098-2037-4049-A0DA-DAAA6FE82A3D}"/>
                  </a:ext>
                </a:extLst>
              </p:cNvPr>
              <p:cNvSpPr txBox="1"/>
              <p:nvPr/>
            </p:nvSpPr>
            <p:spPr>
              <a:xfrm>
                <a:off x="184391" y="1160816"/>
                <a:ext cx="2304257" cy="245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33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 CIRRHOTIC</a:t>
                </a:r>
                <a:endParaRPr lang="en-MY" sz="2133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C33165-A2F4-410A-AB15-630911ED3846}"/>
                  </a:ext>
                </a:extLst>
              </p:cNvPr>
              <p:cNvSpPr txBox="1"/>
              <p:nvPr/>
            </p:nvSpPr>
            <p:spPr>
              <a:xfrm>
                <a:off x="107504" y="1605771"/>
                <a:ext cx="2458030" cy="149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Patients who achieve SVR12 can be discharged</a:t>
                </a:r>
              </a:p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Patient with persistent deranged LFT should be investigated for other causes of liver diseases</a:t>
                </a:r>
              </a:p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Need to be counsel regarding possibility of reinfection amongst high risk groups  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8D78D80-14F4-4FAC-ABEE-B1D019E7BB3B}"/>
                </a:ext>
              </a:extLst>
            </p:cNvPr>
            <p:cNvGrpSpPr/>
            <p:nvPr/>
          </p:nvGrpSpPr>
          <p:grpSpPr>
            <a:xfrm>
              <a:off x="2973045" y="1167109"/>
              <a:ext cx="2458030" cy="2362175"/>
              <a:chOff x="107504" y="1169864"/>
              <a:chExt cx="2458030" cy="236217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33C30511-5A85-423B-ABAE-AF98C0445B86}"/>
                  </a:ext>
                </a:extLst>
              </p:cNvPr>
              <p:cNvGrpSpPr/>
              <p:nvPr/>
            </p:nvGrpSpPr>
            <p:grpSpPr>
              <a:xfrm>
                <a:off x="107504" y="1175036"/>
                <a:ext cx="2458030" cy="2357003"/>
                <a:chOff x="107503" y="1175036"/>
                <a:chExt cx="2458030" cy="2357003"/>
              </a:xfrm>
            </p:grpSpPr>
            <p:sp>
              <p:nvSpPr>
                <p:cNvPr id="18" name="Rounded Rectangle 1">
                  <a:extLst>
                    <a:ext uri="{FF2B5EF4-FFF2-40B4-BE49-F238E27FC236}">
                      <a16:creationId xmlns:a16="http://schemas.microsoft.com/office/drawing/2014/main" id="{F72ECCDD-CC21-4927-B7A5-2FBEAB883368}"/>
                    </a:ext>
                  </a:extLst>
                </p:cNvPr>
                <p:cNvSpPr/>
                <p:nvPr/>
              </p:nvSpPr>
              <p:spPr>
                <a:xfrm>
                  <a:off x="107503" y="1237039"/>
                  <a:ext cx="2458030" cy="2295000"/>
                </a:xfrm>
                <a:prstGeom prst="roundRect">
                  <a:avLst>
                    <a:gd name="adj" fmla="val 6084"/>
                  </a:avLst>
                </a:prstGeom>
                <a:solidFill>
                  <a:schemeClr val="bg1"/>
                </a:solidFill>
                <a:ln w="25400">
                  <a:solidFill>
                    <a:srgbClr val="1ED0A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Rounded Rectangle 8">
                  <a:extLst>
                    <a:ext uri="{FF2B5EF4-FFF2-40B4-BE49-F238E27FC236}">
                      <a16:creationId xmlns:a16="http://schemas.microsoft.com/office/drawing/2014/main" id="{D5FEC330-6BF6-41F3-929F-5A4106DFE074}"/>
                    </a:ext>
                  </a:extLst>
                </p:cNvPr>
                <p:cNvSpPr/>
                <p:nvPr/>
              </p:nvSpPr>
              <p:spPr>
                <a:xfrm>
                  <a:off x="107504" y="1175036"/>
                  <a:ext cx="2458029" cy="436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0200" h="581397">
                      <a:moveTo>
                        <a:pt x="109524" y="0"/>
                      </a:moveTo>
                      <a:lnTo>
                        <a:pt x="1690676" y="0"/>
                      </a:lnTo>
                      <a:cubicBezTo>
                        <a:pt x="1751164" y="0"/>
                        <a:pt x="1800200" y="49036"/>
                        <a:pt x="1800200" y="109524"/>
                      </a:cubicBezTo>
                      <a:lnTo>
                        <a:pt x="1800200" y="581397"/>
                      </a:lnTo>
                      <a:lnTo>
                        <a:pt x="0" y="581397"/>
                      </a:lnTo>
                      <a:lnTo>
                        <a:pt x="0" y="109524"/>
                      </a:lnTo>
                      <a:cubicBezTo>
                        <a:pt x="0" y="49036"/>
                        <a:pt x="49036" y="0"/>
                        <a:pt x="109524" y="0"/>
                      </a:cubicBezTo>
                      <a:close/>
                    </a:path>
                  </a:pathLst>
                </a:custGeom>
                <a:solidFill>
                  <a:srgbClr val="1ED0A6"/>
                </a:solidFill>
                <a:ln w="25400">
                  <a:solidFill>
                    <a:srgbClr val="1ED0A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13416B-6696-4AED-8EAA-2B01696A5AD0}"/>
                  </a:ext>
                </a:extLst>
              </p:cNvPr>
              <p:cNvSpPr txBox="1"/>
              <p:nvPr/>
            </p:nvSpPr>
            <p:spPr>
              <a:xfrm>
                <a:off x="184391" y="1356014"/>
                <a:ext cx="2304257" cy="245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33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ACHIEVED SVR12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D80B5C-C2F5-4D44-A5E6-78F5988AFA17}"/>
                  </a:ext>
                </a:extLst>
              </p:cNvPr>
              <p:cNvSpPr txBox="1"/>
              <p:nvPr/>
            </p:nvSpPr>
            <p:spPr>
              <a:xfrm>
                <a:off x="184391" y="1169864"/>
                <a:ext cx="2304257" cy="245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33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CIRRHOTIC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251CD3-6BD1-406D-B4BF-00F5E9A4E26D}"/>
                  </a:ext>
                </a:extLst>
              </p:cNvPr>
              <p:cNvSpPr txBox="1"/>
              <p:nvPr/>
            </p:nvSpPr>
            <p:spPr>
              <a:xfrm>
                <a:off x="107504" y="1605771"/>
                <a:ext cx="2458030" cy="772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Continue follow up for HCC surveillance: 6-monthly US liver &amp; blood for AFP</a:t>
                </a:r>
              </a:p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Endoscopy for OV surveillance</a:t>
                </a:r>
                <a:endPara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31BBFD3-79AE-4149-8A67-FB20B65BC618}"/>
                </a:ext>
              </a:extLst>
            </p:cNvPr>
            <p:cNvGrpSpPr/>
            <p:nvPr/>
          </p:nvGrpSpPr>
          <p:grpSpPr>
            <a:xfrm>
              <a:off x="5838856" y="1172281"/>
              <a:ext cx="2458030" cy="2357003"/>
              <a:chOff x="107504" y="1175036"/>
              <a:chExt cx="2458030" cy="2357003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FDEAF9B-DFDC-43E8-B423-DA2DB9860124}"/>
                  </a:ext>
                </a:extLst>
              </p:cNvPr>
              <p:cNvGrpSpPr/>
              <p:nvPr/>
            </p:nvGrpSpPr>
            <p:grpSpPr>
              <a:xfrm>
                <a:off x="107504" y="1175036"/>
                <a:ext cx="2458030" cy="2357003"/>
                <a:chOff x="107503" y="1175036"/>
                <a:chExt cx="2458030" cy="2357003"/>
              </a:xfrm>
            </p:grpSpPr>
            <p:sp>
              <p:nvSpPr>
                <p:cNvPr id="12" name="Rounded Rectangle 1">
                  <a:extLst>
                    <a:ext uri="{FF2B5EF4-FFF2-40B4-BE49-F238E27FC236}">
                      <a16:creationId xmlns:a16="http://schemas.microsoft.com/office/drawing/2014/main" id="{C21EB0C2-911A-4D13-9F72-8A94E0D27E2D}"/>
                    </a:ext>
                  </a:extLst>
                </p:cNvPr>
                <p:cNvSpPr/>
                <p:nvPr/>
              </p:nvSpPr>
              <p:spPr>
                <a:xfrm>
                  <a:off x="107503" y="1237039"/>
                  <a:ext cx="2458030" cy="2295000"/>
                </a:xfrm>
                <a:prstGeom prst="roundRect">
                  <a:avLst>
                    <a:gd name="adj" fmla="val 6084"/>
                  </a:avLst>
                </a:prstGeom>
                <a:solidFill>
                  <a:schemeClr val="bg1"/>
                </a:solidFill>
                <a:ln w="25400">
                  <a:solidFill>
                    <a:srgbClr val="1C82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Rounded Rectangle 8">
                  <a:extLst>
                    <a:ext uri="{FF2B5EF4-FFF2-40B4-BE49-F238E27FC236}">
                      <a16:creationId xmlns:a16="http://schemas.microsoft.com/office/drawing/2014/main" id="{28AF42D7-ADE2-4845-BFB4-7280F9F1D750}"/>
                    </a:ext>
                  </a:extLst>
                </p:cNvPr>
                <p:cNvSpPr/>
                <p:nvPr/>
              </p:nvSpPr>
              <p:spPr>
                <a:xfrm>
                  <a:off x="107504" y="1175036"/>
                  <a:ext cx="2458029" cy="436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0200" h="581397">
                      <a:moveTo>
                        <a:pt x="109524" y="0"/>
                      </a:moveTo>
                      <a:lnTo>
                        <a:pt x="1690676" y="0"/>
                      </a:lnTo>
                      <a:cubicBezTo>
                        <a:pt x="1751164" y="0"/>
                        <a:pt x="1800200" y="49036"/>
                        <a:pt x="1800200" y="109524"/>
                      </a:cubicBezTo>
                      <a:lnTo>
                        <a:pt x="1800200" y="581397"/>
                      </a:lnTo>
                      <a:lnTo>
                        <a:pt x="0" y="581397"/>
                      </a:lnTo>
                      <a:lnTo>
                        <a:pt x="0" y="109524"/>
                      </a:lnTo>
                      <a:cubicBezTo>
                        <a:pt x="0" y="49036"/>
                        <a:pt x="49036" y="0"/>
                        <a:pt x="109524" y="0"/>
                      </a:cubicBezTo>
                      <a:close/>
                    </a:path>
                  </a:pathLst>
                </a:custGeom>
                <a:solidFill>
                  <a:srgbClr val="1C82FF"/>
                </a:solidFill>
                <a:ln w="25400">
                  <a:solidFill>
                    <a:srgbClr val="1C82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7FBD41-528C-4F1F-AC59-545A48CD9AEA}"/>
                  </a:ext>
                </a:extLst>
              </p:cNvPr>
              <p:cNvSpPr txBox="1"/>
              <p:nvPr/>
            </p:nvSpPr>
            <p:spPr>
              <a:xfrm>
                <a:off x="184121" y="1277695"/>
                <a:ext cx="2304257" cy="245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33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SVR12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0D41E9-471E-44C5-ADF5-EADDDE1BA508}"/>
                  </a:ext>
                </a:extLst>
              </p:cNvPr>
              <p:cNvSpPr txBox="1"/>
              <p:nvPr/>
            </p:nvSpPr>
            <p:spPr>
              <a:xfrm>
                <a:off x="107504" y="1605771"/>
                <a:ext cx="2458030" cy="772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7188" indent="-357188" algn="just">
                  <a:buFont typeface="Arial" panose="020B0604020202020204" pitchFamily="34" charset="0"/>
                  <a:buChar char="•"/>
                </a:pPr>
                <a:r>
                  <a:rPr lang="en-US" altLang="ko-K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Should monitor for progression of liver disease &amp; considered for retreatment once alternative treatment is available.</a:t>
                </a:r>
                <a:endPara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21E4FA2-5DF6-4700-B5F5-734BA42C7643}"/>
              </a:ext>
            </a:extLst>
          </p:cNvPr>
          <p:cNvSpPr txBox="1">
            <a:spLocks/>
          </p:cNvSpPr>
          <p:nvPr/>
        </p:nvSpPr>
        <p:spPr>
          <a:xfrm>
            <a:off x="276225" y="365126"/>
            <a:ext cx="11553825" cy="1016000"/>
          </a:xfrm>
          <a:prstGeom prst="rect">
            <a:avLst/>
          </a:prstGeom>
          <a:solidFill>
            <a:srgbClr val="99003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Post-treatment Follow-up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7E09631-1DD0-4BA1-BFD7-6641FE1A6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25" y="5703522"/>
            <a:ext cx="1488805" cy="100137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F80EF9-91C3-423D-886B-1C1D9FD1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122E-6013-48F2-8493-77C7D925AD65}" type="slidenum">
              <a:rPr lang="en-US" smtClean="0"/>
              <a:t>9</a:t>
            </a:fld>
            <a:endParaRPr lang="en-US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7D3E2FBD-6680-4860-9453-1525EFDCF7AE}"/>
              </a:ext>
            </a:extLst>
          </p:cNvPr>
          <p:cNvSpPr txBox="1">
            <a:spLocks/>
          </p:cNvSpPr>
          <p:nvPr/>
        </p:nvSpPr>
        <p:spPr>
          <a:xfrm>
            <a:off x="5878562" y="6242589"/>
            <a:ext cx="349149" cy="483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46122E-6013-48F2-8493-77C7D925AD65}" type="slidenum">
              <a:rPr lang="en-US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4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637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Brush Script MT</vt:lpstr>
      <vt:lpstr>Calibri</vt:lpstr>
      <vt:lpstr>Calibri Light</vt:lpstr>
      <vt:lpstr>Office Theme</vt:lpstr>
      <vt:lpstr>TRAINING OF CORE TRAINERS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Missed Dosing </vt:lpstr>
      <vt:lpstr>PowerPoint Presentation</vt:lpstr>
      <vt:lpstr>PowerPoint Presentation</vt:lpstr>
      <vt:lpstr> When to Refer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During Treatment with DAA</dc:title>
  <dc:creator>Asus</dc:creator>
  <cp:lastModifiedBy>Siti Aishah Fadzilah</cp:lastModifiedBy>
  <cp:revision>15</cp:revision>
  <dcterms:created xsi:type="dcterms:W3CDTF">2019-12-29T08:12:16Z</dcterms:created>
  <dcterms:modified xsi:type="dcterms:W3CDTF">2021-11-15T02:39:35Z</dcterms:modified>
</cp:coreProperties>
</file>