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 id="257" r:id="rId3"/>
    <p:sldId id="260" r:id="rId4"/>
    <p:sldId id="261" r:id="rId5"/>
    <p:sldId id="258" r:id="rId6"/>
    <p:sldId id="269" r:id="rId7"/>
    <p:sldId id="263" r:id="rId8"/>
    <p:sldId id="267" r:id="rId9"/>
    <p:sldId id="264" r:id="rId10"/>
    <p:sldId id="259" r:id="rId11"/>
    <p:sldId id="270" r:id="rId12"/>
    <p:sldId id="265" r:id="rId13"/>
    <p:sldId id="266" r:id="rId14"/>
    <p:sldId id="268"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7" d="100"/>
          <a:sy n="77" d="100"/>
        </p:scale>
        <p:origin x="2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568FC1-0010-4692-A70F-F3B78D880B1E}" type="datetimeFigureOut">
              <a:rPr lang="en-MY" smtClean="0"/>
              <a:t>23/3/2023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2882456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568FC1-0010-4692-A70F-F3B78D880B1E}" type="datetimeFigureOut">
              <a:rPr lang="en-MY" smtClean="0"/>
              <a:t>23/3/2023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2349437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568FC1-0010-4692-A70F-F3B78D880B1E}" type="datetimeFigureOut">
              <a:rPr lang="en-MY" smtClean="0"/>
              <a:t>23/3/2023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5869B9E-BEF5-4858-BEBA-7B70A8A47A3F}" type="slidenum">
              <a:rPr lang="en-MY" smtClean="0"/>
              <a:t>‹#›</a:t>
            </a:fld>
            <a:endParaRPr lang="en-MY"/>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30913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568FC1-0010-4692-A70F-F3B78D880B1E}" type="datetimeFigureOut">
              <a:rPr lang="en-MY" smtClean="0"/>
              <a:t>23/3/2023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1334720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568FC1-0010-4692-A70F-F3B78D880B1E}" type="datetimeFigureOut">
              <a:rPr lang="en-MY" smtClean="0"/>
              <a:t>23/3/2023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5869B9E-BEF5-4858-BEBA-7B70A8A47A3F}" type="slidenum">
              <a:rPr lang="en-MY" smtClean="0"/>
              <a:t>‹#›</a:t>
            </a:fld>
            <a:endParaRPr lang="en-MY"/>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43617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568FC1-0010-4692-A70F-F3B78D880B1E}" type="datetimeFigureOut">
              <a:rPr lang="en-MY" smtClean="0"/>
              <a:t>23/3/2023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106636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568FC1-0010-4692-A70F-F3B78D880B1E}" type="datetimeFigureOut">
              <a:rPr lang="en-MY" smtClean="0"/>
              <a:t>23/3/2023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22045259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568FC1-0010-4692-A70F-F3B78D880B1E}" type="datetimeFigureOut">
              <a:rPr lang="en-MY" smtClean="0"/>
              <a:t>23/3/2023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1845527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568FC1-0010-4692-A70F-F3B78D880B1E}" type="datetimeFigureOut">
              <a:rPr lang="en-MY" smtClean="0"/>
              <a:t>23/3/2023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806984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568FC1-0010-4692-A70F-F3B78D880B1E}" type="datetimeFigureOut">
              <a:rPr lang="en-MY" smtClean="0"/>
              <a:t>23/3/2023</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347135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568FC1-0010-4692-A70F-F3B78D880B1E}" type="datetimeFigureOut">
              <a:rPr lang="en-MY" smtClean="0"/>
              <a:t>23/3/2023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1314347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568FC1-0010-4692-A70F-F3B78D880B1E}" type="datetimeFigureOut">
              <a:rPr lang="en-MY" smtClean="0"/>
              <a:t>23/3/2023</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888312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568FC1-0010-4692-A70F-F3B78D880B1E}" type="datetimeFigureOut">
              <a:rPr lang="en-MY" smtClean="0"/>
              <a:t>23/3/2023</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228193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68FC1-0010-4692-A70F-F3B78D880B1E}" type="datetimeFigureOut">
              <a:rPr lang="en-MY" smtClean="0"/>
              <a:t>23/3/2023</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3256026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568FC1-0010-4692-A70F-F3B78D880B1E}" type="datetimeFigureOut">
              <a:rPr lang="en-MY" smtClean="0"/>
              <a:t>23/3/2023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816117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568FC1-0010-4692-A70F-F3B78D880B1E}" type="datetimeFigureOut">
              <a:rPr lang="en-MY" smtClean="0"/>
              <a:t>23/3/2023</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15869B9E-BEF5-4858-BEBA-7B70A8A47A3F}" type="slidenum">
              <a:rPr lang="en-MY" smtClean="0"/>
              <a:t>‹#›</a:t>
            </a:fld>
            <a:endParaRPr lang="en-MY"/>
          </a:p>
        </p:txBody>
      </p:sp>
    </p:spTree>
    <p:extLst>
      <p:ext uri="{BB962C8B-B14F-4D97-AF65-F5344CB8AC3E}">
        <p14:creationId xmlns:p14="http://schemas.microsoft.com/office/powerpoint/2010/main" val="754882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D568FC1-0010-4692-A70F-F3B78D880B1E}" type="datetimeFigureOut">
              <a:rPr lang="en-MY" smtClean="0"/>
              <a:t>23/3/2023</a:t>
            </a:fld>
            <a:endParaRPr lang="en-MY"/>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869B9E-BEF5-4858-BEBA-7B70A8A47A3F}" type="slidenum">
              <a:rPr lang="en-MY" smtClean="0"/>
              <a:t>‹#›</a:t>
            </a:fld>
            <a:endParaRPr lang="en-MY"/>
          </a:p>
        </p:txBody>
      </p:sp>
    </p:spTree>
    <p:extLst>
      <p:ext uri="{BB962C8B-B14F-4D97-AF65-F5344CB8AC3E}">
        <p14:creationId xmlns:p14="http://schemas.microsoft.com/office/powerpoint/2010/main" val="2511751920"/>
      </p:ext>
    </p:extLst>
  </p:cSld>
  <p:clrMap bg1="dk1" tx1="lt1" bg2="dk2" tx2="lt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7885B-ADDA-029B-B6E9-B3E8EB182769}"/>
              </a:ext>
            </a:extLst>
          </p:cNvPr>
          <p:cNvSpPr>
            <a:spLocks noGrp="1"/>
          </p:cNvSpPr>
          <p:nvPr>
            <p:ph type="ctrTitle"/>
          </p:nvPr>
        </p:nvSpPr>
        <p:spPr/>
        <p:txBody>
          <a:bodyPr/>
          <a:lstStyle/>
          <a:p>
            <a:r>
              <a:rPr lang="en-MY" dirty="0"/>
              <a:t>Assuring Quality in POCT</a:t>
            </a:r>
          </a:p>
        </p:txBody>
      </p:sp>
      <p:sp>
        <p:nvSpPr>
          <p:cNvPr id="3" name="Subtitle 2">
            <a:extLst>
              <a:ext uri="{FF2B5EF4-FFF2-40B4-BE49-F238E27FC236}">
                <a16:creationId xmlns:a16="http://schemas.microsoft.com/office/drawing/2014/main" id="{5B246E9A-CAF7-B625-D95C-7D7D90B547B4}"/>
              </a:ext>
            </a:extLst>
          </p:cNvPr>
          <p:cNvSpPr>
            <a:spLocks noGrp="1"/>
          </p:cNvSpPr>
          <p:nvPr>
            <p:ph type="subTitle" idx="1"/>
          </p:nvPr>
        </p:nvSpPr>
        <p:spPr/>
        <p:txBody>
          <a:bodyPr>
            <a:normAutofit fontScale="62500" lnSpcReduction="20000"/>
          </a:bodyPr>
          <a:lstStyle/>
          <a:p>
            <a:r>
              <a:rPr lang="en-MY" dirty="0"/>
              <a:t>Dr Adilahtul Bushro binti Zaini</a:t>
            </a:r>
          </a:p>
          <a:p>
            <a:r>
              <a:rPr lang="en-MY" dirty="0"/>
              <a:t>Medical Microbiologist</a:t>
            </a:r>
          </a:p>
          <a:p>
            <a:r>
              <a:rPr lang="en-MY" dirty="0"/>
              <a:t>Hospital Sg Buloh</a:t>
            </a:r>
          </a:p>
          <a:p>
            <a:r>
              <a:rPr lang="en-MY" dirty="0"/>
              <a:t>National POCT Committee</a:t>
            </a:r>
          </a:p>
        </p:txBody>
      </p:sp>
    </p:spTree>
    <p:extLst>
      <p:ext uri="{BB962C8B-B14F-4D97-AF65-F5344CB8AC3E}">
        <p14:creationId xmlns:p14="http://schemas.microsoft.com/office/powerpoint/2010/main" val="3509577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D7279-D5BF-7825-68BE-52514369D391}"/>
              </a:ext>
            </a:extLst>
          </p:cNvPr>
          <p:cNvSpPr>
            <a:spLocks noGrp="1"/>
          </p:cNvSpPr>
          <p:nvPr>
            <p:ph type="title"/>
          </p:nvPr>
        </p:nvSpPr>
        <p:spPr/>
        <p:txBody>
          <a:bodyPr/>
          <a:lstStyle/>
          <a:p>
            <a:r>
              <a:rPr lang="en-MY" dirty="0"/>
              <a:t>Monitoring-IQC</a:t>
            </a:r>
          </a:p>
        </p:txBody>
      </p:sp>
      <p:sp>
        <p:nvSpPr>
          <p:cNvPr id="3" name="Content Placeholder 2">
            <a:extLst>
              <a:ext uri="{FF2B5EF4-FFF2-40B4-BE49-F238E27FC236}">
                <a16:creationId xmlns:a16="http://schemas.microsoft.com/office/drawing/2014/main" id="{F722ED91-9EEF-97B4-83C3-AB6B5D7D5684}"/>
              </a:ext>
            </a:extLst>
          </p:cNvPr>
          <p:cNvSpPr>
            <a:spLocks noGrp="1"/>
          </p:cNvSpPr>
          <p:nvPr>
            <p:ph idx="1"/>
          </p:nvPr>
        </p:nvSpPr>
        <p:spPr/>
        <p:txBody>
          <a:bodyPr>
            <a:normAutofit/>
          </a:bodyPr>
          <a:lstStyle/>
          <a:p>
            <a:r>
              <a:rPr lang="en-MY" dirty="0"/>
              <a:t>The frequency ICQ mentioned in National POCT Policy &amp; Guideline</a:t>
            </a:r>
          </a:p>
          <a:p>
            <a:r>
              <a:rPr lang="en-MY" dirty="0"/>
              <a:t>Divided to High, Moderate, Low complexity</a:t>
            </a:r>
          </a:p>
          <a:p>
            <a:r>
              <a:rPr lang="en-MY" dirty="0"/>
              <a:t>Immunochromatographic test(ICT)/ Lateral flow Assay(LFA) considered low complexity test.</a:t>
            </a:r>
          </a:p>
          <a:p>
            <a:r>
              <a:rPr lang="en-MY" dirty="0"/>
              <a:t>MONTHLY testing is a minimum requirement. Testing with positive &amp; negative control(1 respectively)</a:t>
            </a:r>
          </a:p>
          <a:p>
            <a:r>
              <a:rPr lang="en-MY" dirty="0"/>
              <a:t>Ideally the box should comes with positive and negative LIQUID CONTROL. However, this will incur higher cost.</a:t>
            </a:r>
          </a:p>
          <a:p>
            <a:r>
              <a:rPr lang="en-MY" dirty="0"/>
              <a:t>Alternatively, testing with known sample is ACCEPTABLE.</a:t>
            </a:r>
          </a:p>
        </p:txBody>
      </p:sp>
    </p:spTree>
    <p:extLst>
      <p:ext uri="{BB962C8B-B14F-4D97-AF65-F5344CB8AC3E}">
        <p14:creationId xmlns:p14="http://schemas.microsoft.com/office/powerpoint/2010/main" val="1843445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C4BD5-EC93-244E-6ADF-0A93703D2D6B}"/>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CDCDF585-E21F-018E-28AB-4AACA043BDA0}"/>
              </a:ext>
            </a:extLst>
          </p:cNvPr>
          <p:cNvSpPr>
            <a:spLocks noGrp="1"/>
          </p:cNvSpPr>
          <p:nvPr>
            <p:ph idx="1"/>
          </p:nvPr>
        </p:nvSpPr>
        <p:spPr/>
        <p:txBody>
          <a:bodyPr/>
          <a:lstStyle/>
          <a:p>
            <a:r>
              <a:rPr lang="en-MY" dirty="0"/>
              <a:t>Another option is control material is included in every batch lot only and done at designated testing site. Vendor should help in this process (put in specification). Example: Glucometer IQC has ICQ provided by manufacturer for all users.</a:t>
            </a:r>
          </a:p>
          <a:p>
            <a:r>
              <a:rPr lang="en-MY" dirty="0"/>
              <a:t>Testing for control band is not sufficient for performance check.</a:t>
            </a:r>
          </a:p>
          <a:p>
            <a:r>
              <a:rPr lang="en-MY" dirty="0"/>
              <a:t>This process should be oversight by a laboratory personnel as a gatekeeper for quality in testing.</a:t>
            </a:r>
          </a:p>
          <a:p>
            <a:r>
              <a:rPr lang="en-MY" dirty="0"/>
              <a:t>Example there was a case where testing of tap water on glucometer give reading of 3-4mmol/L</a:t>
            </a:r>
          </a:p>
          <a:p>
            <a:pPr marL="0" indent="0">
              <a:buNone/>
            </a:pPr>
            <a:endParaRPr lang="en-MY" dirty="0"/>
          </a:p>
          <a:p>
            <a:endParaRPr lang="en-MY" dirty="0"/>
          </a:p>
        </p:txBody>
      </p:sp>
    </p:spTree>
    <p:extLst>
      <p:ext uri="{BB962C8B-B14F-4D97-AF65-F5344CB8AC3E}">
        <p14:creationId xmlns:p14="http://schemas.microsoft.com/office/powerpoint/2010/main" val="1529819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C9C28-786E-DBE0-6112-A41D41976B81}"/>
              </a:ext>
            </a:extLst>
          </p:cNvPr>
          <p:cNvSpPr>
            <a:spLocks noGrp="1"/>
          </p:cNvSpPr>
          <p:nvPr>
            <p:ph type="title"/>
          </p:nvPr>
        </p:nvSpPr>
        <p:spPr>
          <a:xfrm>
            <a:off x="838200" y="315249"/>
            <a:ext cx="10515600" cy="1325563"/>
          </a:xfrm>
        </p:spPr>
        <p:txBody>
          <a:bodyPr/>
          <a:lstStyle/>
          <a:p>
            <a:r>
              <a:rPr lang="en-MY" dirty="0"/>
              <a:t>EQC-External Quality Control</a:t>
            </a:r>
          </a:p>
        </p:txBody>
      </p:sp>
      <p:sp>
        <p:nvSpPr>
          <p:cNvPr id="3" name="Content Placeholder 2">
            <a:extLst>
              <a:ext uri="{FF2B5EF4-FFF2-40B4-BE49-F238E27FC236}">
                <a16:creationId xmlns:a16="http://schemas.microsoft.com/office/drawing/2014/main" id="{5754C8C2-ABDF-251A-5B2B-0DE044CB18DC}"/>
              </a:ext>
            </a:extLst>
          </p:cNvPr>
          <p:cNvSpPr>
            <a:spLocks noGrp="1"/>
          </p:cNvSpPr>
          <p:nvPr>
            <p:ph idx="1"/>
          </p:nvPr>
        </p:nvSpPr>
        <p:spPr/>
        <p:txBody>
          <a:bodyPr>
            <a:normAutofit/>
          </a:bodyPr>
          <a:lstStyle/>
          <a:p>
            <a:r>
              <a:rPr lang="en-US" b="0" i="0" dirty="0">
                <a:solidFill>
                  <a:srgbClr val="000000"/>
                </a:solidFill>
                <a:effectLst/>
                <a:latin typeface="Arial" panose="020B0604020202020204" pitchFamily="34" charset="0"/>
              </a:rPr>
              <a:t> </a:t>
            </a:r>
            <a:r>
              <a:rPr lang="en-US" b="0" i="0" dirty="0">
                <a:solidFill>
                  <a:schemeClr val="tx1"/>
                </a:solidFill>
                <a:effectLst/>
              </a:rPr>
              <a:t>External quality assessment (EQA)program, a group of laboratories analyze the same specimens and submit their results to a central facility where the data are examined for outliers, it is also known as proficiency test</a:t>
            </a:r>
          </a:p>
          <a:p>
            <a:r>
              <a:rPr lang="en-MY" dirty="0"/>
              <a:t>Proficiency test (PT) is mandatory in quality monitoring</a:t>
            </a:r>
          </a:p>
          <a:p>
            <a:r>
              <a:rPr lang="en-MY" dirty="0"/>
              <a:t>Quality of reagent and competency of personnel are being evaluated simultaneously.</a:t>
            </a:r>
          </a:p>
          <a:p>
            <a:r>
              <a:rPr lang="en-MY" dirty="0"/>
              <a:t>PT is provided by ISO 17043 accredited provider. Example RCPA(Australia), API (USA) or KKM(IMR/MKAK)</a:t>
            </a:r>
          </a:p>
          <a:p>
            <a:r>
              <a:rPr lang="en-MY" dirty="0"/>
              <a:t>This requirement should be included in a tender specification.</a:t>
            </a:r>
          </a:p>
          <a:p>
            <a:r>
              <a:rPr lang="en-MY" dirty="0"/>
              <a:t>Example: HIV antibody test(IMR provided samples for 5 KK and Hospital).</a:t>
            </a:r>
          </a:p>
          <a:p>
            <a:r>
              <a:rPr lang="en-MY" dirty="0"/>
              <a:t>DCTK: Testing the kit with RCPA samples detect low sensitivity of DCTK</a:t>
            </a:r>
          </a:p>
          <a:p>
            <a:endParaRPr lang="en-MY" dirty="0"/>
          </a:p>
          <a:p>
            <a:endParaRPr lang="en-MY" dirty="0"/>
          </a:p>
        </p:txBody>
      </p:sp>
    </p:spTree>
    <p:extLst>
      <p:ext uri="{BB962C8B-B14F-4D97-AF65-F5344CB8AC3E}">
        <p14:creationId xmlns:p14="http://schemas.microsoft.com/office/powerpoint/2010/main" val="67921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CC735-D0F2-650C-BAB3-E8002C140309}"/>
              </a:ext>
            </a:extLst>
          </p:cNvPr>
          <p:cNvSpPr>
            <a:spLocks noGrp="1"/>
          </p:cNvSpPr>
          <p:nvPr>
            <p:ph type="title"/>
          </p:nvPr>
        </p:nvSpPr>
        <p:spPr/>
        <p:txBody>
          <a:bodyPr/>
          <a:lstStyle/>
          <a:p>
            <a:r>
              <a:rPr lang="en-US" dirty="0"/>
              <a:t>Other element for quality for POCT</a:t>
            </a:r>
            <a:endParaRPr lang="en-MY" dirty="0"/>
          </a:p>
        </p:txBody>
      </p:sp>
      <p:sp>
        <p:nvSpPr>
          <p:cNvPr id="3" name="Content Placeholder 2">
            <a:extLst>
              <a:ext uri="{FF2B5EF4-FFF2-40B4-BE49-F238E27FC236}">
                <a16:creationId xmlns:a16="http://schemas.microsoft.com/office/drawing/2014/main" id="{78EC94C0-7CAA-8BFD-4630-1A32CB3207F8}"/>
              </a:ext>
            </a:extLst>
          </p:cNvPr>
          <p:cNvSpPr>
            <a:spLocks noGrp="1"/>
          </p:cNvSpPr>
          <p:nvPr>
            <p:ph idx="1"/>
          </p:nvPr>
        </p:nvSpPr>
        <p:spPr/>
        <p:txBody>
          <a:bodyPr>
            <a:normAutofit/>
          </a:bodyPr>
          <a:lstStyle/>
          <a:p>
            <a:r>
              <a:rPr lang="en-US" dirty="0"/>
              <a:t>Document control- Local procedures, processes and record retention guidelines should be followed. Original results and evaluation approval should be kept at one location, and all locations using the device are to have a copy and/or access to the documentation for referencing at any time. </a:t>
            </a:r>
            <a:endParaRPr lang="en-MY" dirty="0"/>
          </a:p>
          <a:p>
            <a:endParaRPr lang="en-US" dirty="0"/>
          </a:p>
          <a:p>
            <a:r>
              <a:rPr lang="en-US" dirty="0"/>
              <a:t>Training-All POCT users must receive training for the POCT device they will be using. Users must be deemed competent to perform the testing before being granted access. </a:t>
            </a:r>
          </a:p>
        </p:txBody>
      </p:sp>
    </p:spTree>
    <p:extLst>
      <p:ext uri="{BB962C8B-B14F-4D97-AF65-F5344CB8AC3E}">
        <p14:creationId xmlns:p14="http://schemas.microsoft.com/office/powerpoint/2010/main" val="2233418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43A52-39AD-39E8-7EB2-2EBE8865DCA9}"/>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3B346A2A-AD51-1035-CFB0-07592D071CA8}"/>
              </a:ext>
            </a:extLst>
          </p:cNvPr>
          <p:cNvSpPr>
            <a:spLocks noGrp="1"/>
          </p:cNvSpPr>
          <p:nvPr>
            <p:ph idx="1"/>
          </p:nvPr>
        </p:nvSpPr>
        <p:spPr/>
        <p:txBody>
          <a:bodyPr>
            <a:normAutofit/>
          </a:bodyPr>
          <a:lstStyle/>
          <a:p>
            <a:r>
              <a:rPr lang="en-US" dirty="0"/>
              <a:t>Audit-The most significant risk associated with POCT is the failure of clinical users to follow POCT policies and procedures. This can result in patient safety issues and jeopardize program compliance with accreditation standards. </a:t>
            </a:r>
          </a:p>
          <a:p>
            <a:r>
              <a:rPr lang="en-US" dirty="0"/>
              <a:t>Quality indicator monitoring</a:t>
            </a:r>
            <a:endParaRPr lang="en-MY" dirty="0"/>
          </a:p>
          <a:p>
            <a:endParaRPr lang="en-MY" dirty="0"/>
          </a:p>
        </p:txBody>
      </p:sp>
    </p:spTree>
    <p:extLst>
      <p:ext uri="{BB962C8B-B14F-4D97-AF65-F5344CB8AC3E}">
        <p14:creationId xmlns:p14="http://schemas.microsoft.com/office/powerpoint/2010/main" val="1575354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2F2F8-955A-4B2E-CE5F-321DAA2B408E}"/>
              </a:ext>
            </a:extLst>
          </p:cNvPr>
          <p:cNvSpPr>
            <a:spLocks noGrp="1"/>
          </p:cNvSpPr>
          <p:nvPr>
            <p:ph type="title"/>
          </p:nvPr>
        </p:nvSpPr>
        <p:spPr/>
        <p:txBody>
          <a:bodyPr/>
          <a:lstStyle/>
          <a:p>
            <a:r>
              <a:rPr lang="en-MY" dirty="0"/>
              <a:t>Conclusion</a:t>
            </a:r>
          </a:p>
        </p:txBody>
      </p:sp>
      <p:sp>
        <p:nvSpPr>
          <p:cNvPr id="3" name="Content Placeholder 2">
            <a:extLst>
              <a:ext uri="{FF2B5EF4-FFF2-40B4-BE49-F238E27FC236}">
                <a16:creationId xmlns:a16="http://schemas.microsoft.com/office/drawing/2014/main" id="{E5AE5A23-A637-8104-6317-741669BDBE47}"/>
              </a:ext>
            </a:extLst>
          </p:cNvPr>
          <p:cNvSpPr>
            <a:spLocks noGrp="1"/>
          </p:cNvSpPr>
          <p:nvPr>
            <p:ph idx="1"/>
          </p:nvPr>
        </p:nvSpPr>
        <p:spPr/>
        <p:txBody>
          <a:bodyPr/>
          <a:lstStyle/>
          <a:p>
            <a:r>
              <a:rPr lang="en-MY" dirty="0"/>
              <a:t>POCT has important role to provide rapid and simple test for efficient infectious disease management</a:t>
            </a:r>
          </a:p>
          <a:p>
            <a:r>
              <a:rPr lang="en-MY" dirty="0"/>
              <a:t>However, the test can be as good as its get when it is properly planned and executed.</a:t>
            </a:r>
          </a:p>
          <a:p>
            <a:r>
              <a:rPr lang="en-MY" dirty="0"/>
              <a:t>Quality Assurance Programme should be in every policy maker consideration because the test was taken away from the central lab where the environment is controlled and properly monitored.</a:t>
            </a:r>
          </a:p>
        </p:txBody>
      </p:sp>
    </p:spTree>
    <p:extLst>
      <p:ext uri="{BB962C8B-B14F-4D97-AF65-F5344CB8AC3E}">
        <p14:creationId xmlns:p14="http://schemas.microsoft.com/office/powerpoint/2010/main" val="104909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851E15-5C9C-A431-6149-328CB3DC9E54}"/>
              </a:ext>
            </a:extLst>
          </p:cNvPr>
          <p:cNvSpPr>
            <a:spLocks noGrp="1"/>
          </p:cNvSpPr>
          <p:nvPr>
            <p:ph type="ctrTitle"/>
          </p:nvPr>
        </p:nvSpPr>
        <p:spPr/>
        <p:txBody>
          <a:bodyPr/>
          <a:lstStyle/>
          <a:p>
            <a:pPr algn="ctr"/>
            <a:r>
              <a:rPr lang="en-MY"/>
              <a:t>Thank You</a:t>
            </a:r>
          </a:p>
        </p:txBody>
      </p:sp>
      <p:sp>
        <p:nvSpPr>
          <p:cNvPr id="5" name="Subtitle 4">
            <a:extLst>
              <a:ext uri="{FF2B5EF4-FFF2-40B4-BE49-F238E27FC236}">
                <a16:creationId xmlns:a16="http://schemas.microsoft.com/office/drawing/2014/main" id="{A1AE8864-C709-D7FA-7BAC-1AC6E5DD638A}"/>
              </a:ext>
            </a:extLst>
          </p:cNvPr>
          <p:cNvSpPr>
            <a:spLocks noGrp="1"/>
          </p:cNvSpPr>
          <p:nvPr>
            <p:ph type="subTitle" idx="1"/>
          </p:nvPr>
        </p:nvSpPr>
        <p:spPr/>
        <p:txBody>
          <a:bodyPr/>
          <a:lstStyle/>
          <a:p>
            <a:endParaRPr lang="en-MY"/>
          </a:p>
        </p:txBody>
      </p:sp>
    </p:spTree>
    <p:extLst>
      <p:ext uri="{BB962C8B-B14F-4D97-AF65-F5344CB8AC3E}">
        <p14:creationId xmlns:p14="http://schemas.microsoft.com/office/powerpoint/2010/main" val="1477287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D69CD-6E1F-0772-8BEA-CF31CEA0CDFF}"/>
              </a:ext>
            </a:extLst>
          </p:cNvPr>
          <p:cNvSpPr>
            <a:spLocks noGrp="1"/>
          </p:cNvSpPr>
          <p:nvPr>
            <p:ph type="title"/>
          </p:nvPr>
        </p:nvSpPr>
        <p:spPr/>
        <p:txBody>
          <a:bodyPr/>
          <a:lstStyle/>
          <a:p>
            <a:r>
              <a:rPr lang="en-MY" dirty="0"/>
              <a:t>Introduction</a:t>
            </a:r>
          </a:p>
        </p:txBody>
      </p:sp>
      <p:sp>
        <p:nvSpPr>
          <p:cNvPr id="3" name="Content Placeholder 2">
            <a:extLst>
              <a:ext uri="{FF2B5EF4-FFF2-40B4-BE49-F238E27FC236}">
                <a16:creationId xmlns:a16="http://schemas.microsoft.com/office/drawing/2014/main" id="{6BE3BEE2-A4A2-27B2-E241-FA2777AB488B}"/>
              </a:ext>
            </a:extLst>
          </p:cNvPr>
          <p:cNvSpPr>
            <a:spLocks noGrp="1"/>
          </p:cNvSpPr>
          <p:nvPr>
            <p:ph idx="1"/>
          </p:nvPr>
        </p:nvSpPr>
        <p:spPr/>
        <p:txBody>
          <a:bodyPr/>
          <a:lstStyle/>
          <a:p>
            <a:r>
              <a:rPr lang="en-MY" dirty="0"/>
              <a:t>POCT has important role to play in diagnosis, treatment and monitoring  of infectious disease</a:t>
            </a:r>
          </a:p>
          <a:p>
            <a:r>
              <a:rPr lang="en-MY" dirty="0"/>
              <a:t>In a larger scale POCT has prove itself as a very important role in control and mitigate pandemic in particular.</a:t>
            </a:r>
          </a:p>
          <a:p>
            <a:endParaRPr lang="en-MY" dirty="0"/>
          </a:p>
        </p:txBody>
      </p:sp>
    </p:spTree>
    <p:extLst>
      <p:ext uri="{BB962C8B-B14F-4D97-AF65-F5344CB8AC3E}">
        <p14:creationId xmlns:p14="http://schemas.microsoft.com/office/powerpoint/2010/main" val="2654261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22DAA-4F55-0474-60E2-45338E7E20B1}"/>
              </a:ext>
            </a:extLst>
          </p:cNvPr>
          <p:cNvSpPr>
            <a:spLocks noGrp="1"/>
          </p:cNvSpPr>
          <p:nvPr>
            <p:ph type="title"/>
          </p:nvPr>
        </p:nvSpPr>
        <p:spPr/>
        <p:txBody>
          <a:bodyPr/>
          <a:lstStyle/>
          <a:p>
            <a:r>
              <a:rPr lang="en-MY" dirty="0"/>
              <a:t>Flow of process following POCT testing</a:t>
            </a:r>
          </a:p>
        </p:txBody>
      </p:sp>
      <p:sp>
        <p:nvSpPr>
          <p:cNvPr id="3" name="Content Placeholder 2">
            <a:extLst>
              <a:ext uri="{FF2B5EF4-FFF2-40B4-BE49-F238E27FC236}">
                <a16:creationId xmlns:a16="http://schemas.microsoft.com/office/drawing/2014/main" id="{2B9228DC-E292-C4A9-31F3-B0CA445A27FB}"/>
              </a:ext>
            </a:extLst>
          </p:cNvPr>
          <p:cNvSpPr>
            <a:spLocks noGrp="1"/>
          </p:cNvSpPr>
          <p:nvPr>
            <p:ph idx="1"/>
          </p:nvPr>
        </p:nvSpPr>
        <p:spPr/>
        <p:txBody>
          <a:bodyPr/>
          <a:lstStyle/>
          <a:p>
            <a:r>
              <a:rPr lang="en-MY" dirty="0"/>
              <a:t>As for many POCT in infectious disease, the result in needed as urgent for example Dengue RTK, PCT.</a:t>
            </a:r>
          </a:p>
          <a:p>
            <a:r>
              <a:rPr lang="en-MY" dirty="0"/>
              <a:t>Others maybe </a:t>
            </a:r>
            <a:r>
              <a:rPr lang="en-MY" dirty="0" err="1"/>
              <a:t>semiurgent</a:t>
            </a:r>
            <a:r>
              <a:rPr lang="en-MY" dirty="0"/>
              <a:t> for example HIV antibody, HCV and Syphilis antigen</a:t>
            </a:r>
          </a:p>
          <a:p>
            <a:r>
              <a:rPr lang="en-MY" dirty="0"/>
              <a:t>It serve as a screening tool before proceed to lab based confirmatory test.</a:t>
            </a:r>
          </a:p>
          <a:p>
            <a:r>
              <a:rPr lang="en-MY" dirty="0"/>
              <a:t>There is a need for complete algorithm including patient selection (</a:t>
            </a:r>
            <a:r>
              <a:rPr lang="en-MY" dirty="0" err="1"/>
              <a:t>preanalysis</a:t>
            </a:r>
            <a:r>
              <a:rPr lang="en-MY" dirty="0"/>
              <a:t>), analysis and post analysis before embark on POCT.</a:t>
            </a:r>
          </a:p>
          <a:p>
            <a:r>
              <a:rPr lang="en-MY" dirty="0"/>
              <a:t>Example-Hep C &amp; HIV RTK included in national diagnostic algorithm.</a:t>
            </a:r>
          </a:p>
          <a:p>
            <a:r>
              <a:rPr lang="en-MY" dirty="0"/>
              <a:t>As for syphilis antigen, the algorithm need to be informed and training would be very helpful</a:t>
            </a:r>
          </a:p>
          <a:p>
            <a:endParaRPr lang="en-MY" dirty="0"/>
          </a:p>
          <a:p>
            <a:endParaRPr lang="en-MY" dirty="0"/>
          </a:p>
        </p:txBody>
      </p:sp>
    </p:spTree>
    <p:extLst>
      <p:ext uri="{BB962C8B-B14F-4D97-AF65-F5344CB8AC3E}">
        <p14:creationId xmlns:p14="http://schemas.microsoft.com/office/powerpoint/2010/main" val="1157658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550A8-2F0B-4F9D-50E6-2BC68690E96D}"/>
              </a:ext>
            </a:extLst>
          </p:cNvPr>
          <p:cNvSpPr>
            <a:spLocks noGrp="1"/>
          </p:cNvSpPr>
          <p:nvPr>
            <p:ph type="title"/>
          </p:nvPr>
        </p:nvSpPr>
        <p:spPr/>
        <p:txBody>
          <a:bodyPr/>
          <a:lstStyle/>
          <a:p>
            <a:r>
              <a:rPr lang="en-MY" dirty="0"/>
              <a:t>POCT for Infectious disease pathogen in Malaysia</a:t>
            </a:r>
          </a:p>
        </p:txBody>
      </p:sp>
      <p:sp>
        <p:nvSpPr>
          <p:cNvPr id="3" name="Content Placeholder 2">
            <a:extLst>
              <a:ext uri="{FF2B5EF4-FFF2-40B4-BE49-F238E27FC236}">
                <a16:creationId xmlns:a16="http://schemas.microsoft.com/office/drawing/2014/main" id="{155271EB-4528-B9CC-4996-0D021FF44AE8}"/>
              </a:ext>
            </a:extLst>
          </p:cNvPr>
          <p:cNvSpPr>
            <a:spLocks noGrp="1"/>
          </p:cNvSpPr>
          <p:nvPr>
            <p:ph idx="1"/>
          </p:nvPr>
        </p:nvSpPr>
        <p:spPr/>
        <p:txBody>
          <a:bodyPr/>
          <a:lstStyle/>
          <a:p>
            <a:pPr marL="514350" indent="-514350">
              <a:buFont typeface="+mj-lt"/>
              <a:buAutoNum type="arabicPeriod"/>
            </a:pPr>
            <a:r>
              <a:rPr lang="en-MY" dirty="0"/>
              <a:t>COVID antigen RTK</a:t>
            </a:r>
          </a:p>
          <a:p>
            <a:pPr marL="514350" indent="-514350">
              <a:buFont typeface="+mj-lt"/>
              <a:buAutoNum type="arabicPeriod"/>
            </a:pPr>
            <a:r>
              <a:rPr lang="en-MY" dirty="0"/>
              <a:t>Dengue Combo RTK </a:t>
            </a:r>
          </a:p>
          <a:p>
            <a:pPr marL="514350" indent="-514350">
              <a:buFont typeface="+mj-lt"/>
              <a:buAutoNum type="arabicPeriod"/>
            </a:pPr>
            <a:r>
              <a:rPr lang="en-MY" dirty="0"/>
              <a:t>HIV antibody RTK</a:t>
            </a:r>
          </a:p>
          <a:p>
            <a:pPr marL="514350" indent="-514350">
              <a:buFont typeface="+mj-lt"/>
              <a:buAutoNum type="arabicPeriod"/>
            </a:pPr>
            <a:r>
              <a:rPr lang="en-MY" dirty="0"/>
              <a:t>HCV antigen RTK</a:t>
            </a:r>
          </a:p>
          <a:p>
            <a:pPr marL="514350" indent="-514350">
              <a:buFont typeface="+mj-lt"/>
              <a:buAutoNum type="arabicPeriod"/>
            </a:pPr>
            <a:r>
              <a:rPr lang="en-MY" dirty="0"/>
              <a:t>Syphilis antigen RDT</a:t>
            </a:r>
          </a:p>
          <a:p>
            <a:pPr marL="0" indent="0">
              <a:buNone/>
            </a:pPr>
            <a:endParaRPr lang="en-MY" dirty="0"/>
          </a:p>
        </p:txBody>
      </p:sp>
    </p:spTree>
    <p:extLst>
      <p:ext uri="{BB962C8B-B14F-4D97-AF65-F5344CB8AC3E}">
        <p14:creationId xmlns:p14="http://schemas.microsoft.com/office/powerpoint/2010/main" val="993849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731B6-6BE0-9AF4-87D9-A57AF7E03B6D}"/>
              </a:ext>
            </a:extLst>
          </p:cNvPr>
          <p:cNvSpPr>
            <a:spLocks noGrp="1"/>
          </p:cNvSpPr>
          <p:nvPr>
            <p:ph type="title"/>
          </p:nvPr>
        </p:nvSpPr>
        <p:spPr/>
        <p:txBody>
          <a:bodyPr/>
          <a:lstStyle/>
          <a:p>
            <a:r>
              <a:rPr lang="en-MY" dirty="0"/>
              <a:t>Quality Assurance</a:t>
            </a:r>
          </a:p>
        </p:txBody>
      </p:sp>
      <p:sp>
        <p:nvSpPr>
          <p:cNvPr id="3" name="Content Placeholder 2">
            <a:extLst>
              <a:ext uri="{FF2B5EF4-FFF2-40B4-BE49-F238E27FC236}">
                <a16:creationId xmlns:a16="http://schemas.microsoft.com/office/drawing/2014/main" id="{4154A2B9-F5A9-27E8-D956-AE5F07CD1D3C}"/>
              </a:ext>
            </a:extLst>
          </p:cNvPr>
          <p:cNvSpPr>
            <a:spLocks noGrp="1"/>
          </p:cNvSpPr>
          <p:nvPr>
            <p:ph idx="1"/>
          </p:nvPr>
        </p:nvSpPr>
        <p:spPr/>
        <p:txBody>
          <a:bodyPr>
            <a:normAutofit/>
          </a:bodyPr>
          <a:lstStyle/>
          <a:p>
            <a:pPr marL="0" indent="0">
              <a:buNone/>
            </a:pPr>
            <a:r>
              <a:rPr lang="en-MY" dirty="0"/>
              <a:t>A program to assured the quality of POCT test that is being provided</a:t>
            </a:r>
          </a:p>
          <a:p>
            <a:r>
              <a:rPr lang="en-MY" dirty="0"/>
              <a:t>All party providing the test is responsible for assuring the quality start from the policy maker and stake holder to the end user.</a:t>
            </a:r>
          </a:p>
          <a:p>
            <a:r>
              <a:rPr lang="en-MY" dirty="0"/>
              <a:t>In central lab where the test is highly sensitive/accurate and in controlled environment, there is also program to assure quality, </a:t>
            </a:r>
            <a:r>
              <a:rPr lang="en-MY" dirty="0" err="1"/>
              <a:t>whatmore</a:t>
            </a:r>
            <a:r>
              <a:rPr lang="en-MY" dirty="0"/>
              <a:t> in a periphery where the turnover rate of patient is high.</a:t>
            </a:r>
          </a:p>
          <a:p>
            <a:pPr marL="0" indent="0">
              <a:buNone/>
            </a:pPr>
            <a:endParaRPr lang="en-MY" dirty="0"/>
          </a:p>
          <a:p>
            <a:endParaRPr lang="en-MY" dirty="0"/>
          </a:p>
        </p:txBody>
      </p:sp>
    </p:spTree>
    <p:extLst>
      <p:ext uri="{BB962C8B-B14F-4D97-AF65-F5344CB8AC3E}">
        <p14:creationId xmlns:p14="http://schemas.microsoft.com/office/powerpoint/2010/main" val="1054301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CBED8-D37D-857B-95E6-7C631D5B0372}"/>
              </a:ext>
            </a:extLst>
          </p:cNvPr>
          <p:cNvSpPr>
            <a:spLocks noGrp="1"/>
          </p:cNvSpPr>
          <p:nvPr>
            <p:ph type="title"/>
          </p:nvPr>
        </p:nvSpPr>
        <p:spPr/>
        <p:txBody>
          <a:bodyPr/>
          <a:lstStyle/>
          <a:p>
            <a:endParaRPr lang="en-MY" dirty="0"/>
          </a:p>
        </p:txBody>
      </p:sp>
      <p:sp>
        <p:nvSpPr>
          <p:cNvPr id="3" name="Content Placeholder 2">
            <a:extLst>
              <a:ext uri="{FF2B5EF4-FFF2-40B4-BE49-F238E27FC236}">
                <a16:creationId xmlns:a16="http://schemas.microsoft.com/office/drawing/2014/main" id="{936456CB-0955-7E08-3885-FD7D750F70E5}"/>
              </a:ext>
            </a:extLst>
          </p:cNvPr>
          <p:cNvSpPr>
            <a:spLocks noGrp="1"/>
          </p:cNvSpPr>
          <p:nvPr>
            <p:ph idx="1"/>
          </p:nvPr>
        </p:nvSpPr>
        <p:spPr/>
        <p:txBody>
          <a:bodyPr/>
          <a:lstStyle/>
          <a:p>
            <a:r>
              <a:rPr lang="en-MY" dirty="0"/>
              <a:t>Start from the Evaluation of test method </a:t>
            </a:r>
          </a:p>
          <a:p>
            <a:r>
              <a:rPr lang="en-MY" dirty="0"/>
              <a:t>Acceptance Test</a:t>
            </a:r>
          </a:p>
          <a:p>
            <a:r>
              <a:rPr lang="en-MY" dirty="0"/>
              <a:t>Method Verification</a:t>
            </a:r>
          </a:p>
          <a:p>
            <a:r>
              <a:rPr lang="en-MY" dirty="0"/>
              <a:t>IQC(internal quality control)</a:t>
            </a:r>
          </a:p>
          <a:p>
            <a:r>
              <a:rPr lang="en-MY" dirty="0"/>
              <a:t>EQC</a:t>
            </a:r>
          </a:p>
          <a:p>
            <a:r>
              <a:rPr lang="en-MY" dirty="0"/>
              <a:t>Audit &amp; Assessment</a:t>
            </a:r>
          </a:p>
          <a:p>
            <a:endParaRPr lang="en-MY" dirty="0"/>
          </a:p>
        </p:txBody>
      </p:sp>
    </p:spTree>
    <p:extLst>
      <p:ext uri="{BB962C8B-B14F-4D97-AF65-F5344CB8AC3E}">
        <p14:creationId xmlns:p14="http://schemas.microsoft.com/office/powerpoint/2010/main" val="839824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96C9C-CF11-387D-51D5-29F068F813EA}"/>
              </a:ext>
            </a:extLst>
          </p:cNvPr>
          <p:cNvSpPr>
            <a:spLocks noGrp="1"/>
          </p:cNvSpPr>
          <p:nvPr>
            <p:ph type="title"/>
          </p:nvPr>
        </p:nvSpPr>
        <p:spPr/>
        <p:txBody>
          <a:bodyPr/>
          <a:lstStyle/>
          <a:p>
            <a:r>
              <a:rPr lang="en-MY" dirty="0"/>
              <a:t>Evaluation of the test method</a:t>
            </a:r>
          </a:p>
        </p:txBody>
      </p:sp>
      <p:sp>
        <p:nvSpPr>
          <p:cNvPr id="3" name="Content Placeholder 2">
            <a:extLst>
              <a:ext uri="{FF2B5EF4-FFF2-40B4-BE49-F238E27FC236}">
                <a16:creationId xmlns:a16="http://schemas.microsoft.com/office/drawing/2014/main" id="{1F02EA14-680F-4CEB-367A-90554F427281}"/>
              </a:ext>
            </a:extLst>
          </p:cNvPr>
          <p:cNvSpPr>
            <a:spLocks noGrp="1"/>
          </p:cNvSpPr>
          <p:nvPr>
            <p:ph idx="1"/>
          </p:nvPr>
        </p:nvSpPr>
        <p:spPr/>
        <p:txBody>
          <a:bodyPr>
            <a:normAutofit/>
          </a:bodyPr>
          <a:lstStyle/>
          <a:p>
            <a:r>
              <a:rPr lang="en-MY" dirty="0"/>
              <a:t>During the market survey, potential candidates can send a sample of kit for evaluation by designated laboratory</a:t>
            </a:r>
          </a:p>
          <a:p>
            <a:r>
              <a:rPr lang="en-MY" dirty="0"/>
              <a:t>Done at designated laboratory e.g. IMR,MKAK</a:t>
            </a:r>
          </a:p>
          <a:p>
            <a:r>
              <a:rPr lang="en-MY" dirty="0"/>
              <a:t>Sample is tested on a known sample(positive&amp; negative) and report on sensitivity/specificity is produced.</a:t>
            </a:r>
          </a:p>
          <a:p>
            <a:r>
              <a:rPr lang="en-MY" dirty="0"/>
              <a:t>Based on specification set by the tender committee, performance evaluation report should be included.</a:t>
            </a:r>
          </a:p>
          <a:p>
            <a:r>
              <a:rPr lang="en-MY" dirty="0"/>
              <a:t>Only kit that passed the requirement will be considered in technical committee or any type of purchasing(direct purchase etc).</a:t>
            </a:r>
          </a:p>
          <a:p>
            <a:r>
              <a:rPr lang="en-MY" dirty="0"/>
              <a:t>Technical committee will give recommendation based on the kit performance and other criteria</a:t>
            </a:r>
          </a:p>
          <a:p>
            <a:endParaRPr lang="en-MY" dirty="0"/>
          </a:p>
          <a:p>
            <a:endParaRPr lang="en-MY" dirty="0"/>
          </a:p>
        </p:txBody>
      </p:sp>
    </p:spTree>
    <p:extLst>
      <p:ext uri="{BB962C8B-B14F-4D97-AF65-F5344CB8AC3E}">
        <p14:creationId xmlns:p14="http://schemas.microsoft.com/office/powerpoint/2010/main" val="3214435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56201-5F6E-B4E2-38E3-2225C3DDE097}"/>
              </a:ext>
            </a:extLst>
          </p:cNvPr>
          <p:cNvSpPr>
            <a:spLocks noGrp="1"/>
          </p:cNvSpPr>
          <p:nvPr>
            <p:ph type="title"/>
          </p:nvPr>
        </p:nvSpPr>
        <p:spPr/>
        <p:txBody>
          <a:bodyPr/>
          <a:lstStyle/>
          <a:p>
            <a:r>
              <a:rPr lang="en-US" dirty="0"/>
              <a:t>Acceptance test</a:t>
            </a:r>
            <a:endParaRPr lang="en-MY" dirty="0"/>
          </a:p>
        </p:txBody>
      </p:sp>
      <p:sp>
        <p:nvSpPr>
          <p:cNvPr id="3" name="Content Placeholder 2">
            <a:extLst>
              <a:ext uri="{FF2B5EF4-FFF2-40B4-BE49-F238E27FC236}">
                <a16:creationId xmlns:a16="http://schemas.microsoft.com/office/drawing/2014/main" id="{FA18E16C-70BD-2E89-2FCD-CEF46F1C1D11}"/>
              </a:ext>
            </a:extLst>
          </p:cNvPr>
          <p:cNvSpPr>
            <a:spLocks noGrp="1"/>
          </p:cNvSpPr>
          <p:nvPr>
            <p:ph idx="1"/>
          </p:nvPr>
        </p:nvSpPr>
        <p:spPr/>
        <p:txBody>
          <a:bodyPr>
            <a:normAutofit/>
          </a:bodyPr>
          <a:lstStyle/>
          <a:p>
            <a:r>
              <a:rPr lang="en-US" dirty="0"/>
              <a:t>Every batch of production is different. There may be lot to lot variation. Therefore there must be quality check on this.</a:t>
            </a:r>
          </a:p>
          <a:p>
            <a:r>
              <a:rPr lang="en-US" dirty="0"/>
              <a:t>Manufacturer usually have their own QC check before release the batch. However, there are still who don’t have that good manufacturing practice. Example: recent DCTK manufacturer.</a:t>
            </a:r>
          </a:p>
          <a:p>
            <a:r>
              <a:rPr lang="en-US" dirty="0"/>
              <a:t>The best is that manufacturers are ISO accredited. </a:t>
            </a:r>
          </a:p>
          <a:p>
            <a:r>
              <a:rPr lang="en-US" dirty="0"/>
              <a:t>Another way to ensure a quality product is received is to ask the supplier to send for evaluation at designated laboratory in every shipment or at regular interval. Example: testing at every consignment received (HIV).</a:t>
            </a:r>
          </a:p>
          <a:p>
            <a:r>
              <a:rPr lang="en-US" dirty="0"/>
              <a:t>This can avoid a faulty kit distributed and much more difficult to recall.</a:t>
            </a:r>
            <a:endParaRPr lang="en-MY" dirty="0"/>
          </a:p>
        </p:txBody>
      </p:sp>
    </p:spTree>
    <p:extLst>
      <p:ext uri="{BB962C8B-B14F-4D97-AF65-F5344CB8AC3E}">
        <p14:creationId xmlns:p14="http://schemas.microsoft.com/office/powerpoint/2010/main" val="3771940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8FF5-E3B0-ABA3-C842-3FD3480ACD57}"/>
              </a:ext>
            </a:extLst>
          </p:cNvPr>
          <p:cNvSpPr>
            <a:spLocks noGrp="1"/>
          </p:cNvSpPr>
          <p:nvPr>
            <p:ph type="title"/>
          </p:nvPr>
        </p:nvSpPr>
        <p:spPr/>
        <p:txBody>
          <a:bodyPr/>
          <a:lstStyle/>
          <a:p>
            <a:r>
              <a:rPr lang="en-MY" dirty="0"/>
              <a:t>Method Verification</a:t>
            </a:r>
          </a:p>
        </p:txBody>
      </p:sp>
      <p:sp>
        <p:nvSpPr>
          <p:cNvPr id="3" name="Content Placeholder 2">
            <a:extLst>
              <a:ext uri="{FF2B5EF4-FFF2-40B4-BE49-F238E27FC236}">
                <a16:creationId xmlns:a16="http://schemas.microsoft.com/office/drawing/2014/main" id="{6BD6D70A-3A5D-1B10-8F73-A9190B13C1FB}"/>
              </a:ext>
            </a:extLst>
          </p:cNvPr>
          <p:cNvSpPr>
            <a:spLocks noGrp="1"/>
          </p:cNvSpPr>
          <p:nvPr>
            <p:ph idx="1"/>
          </p:nvPr>
        </p:nvSpPr>
        <p:spPr>
          <a:xfrm>
            <a:off x="677334" y="1421476"/>
            <a:ext cx="8596668" cy="4619887"/>
          </a:xfrm>
        </p:spPr>
        <p:txBody>
          <a:bodyPr>
            <a:normAutofit/>
          </a:bodyPr>
          <a:lstStyle/>
          <a:p>
            <a:r>
              <a:rPr lang="en-MY" dirty="0"/>
              <a:t>Although the test kit already approved by the tender committee for purchasing, testing at end user is still mandatory to ensure it meets the intended use.</a:t>
            </a:r>
          </a:p>
          <a:p>
            <a:r>
              <a:rPr lang="en-MY" dirty="0"/>
              <a:t>The kit may be of different lot, different shipment from the evaluation. In addition, the facility condition and local </a:t>
            </a:r>
            <a:r>
              <a:rPr lang="en-MY" dirty="0" err="1"/>
              <a:t>personel</a:t>
            </a:r>
            <a:r>
              <a:rPr lang="en-MY" dirty="0"/>
              <a:t> may have the impact on the kit performance. By doing method verification, the exact performance of the kit is known. In this process, the test is run with known sample and repeatedly with different user. Report on accuracy and reproducibility is produced.</a:t>
            </a:r>
          </a:p>
          <a:p>
            <a:r>
              <a:rPr lang="en-MY" dirty="0"/>
              <a:t>Method verification can be done either at selected site or all site and the vendor should help in this process.</a:t>
            </a:r>
          </a:p>
          <a:p>
            <a:r>
              <a:rPr lang="en-MY" dirty="0"/>
              <a:t>Method verification done at Pathology Department for DCTK able to detect low sensitivity test kit, markedly different from Evaluation report during tender process (30% vs 95% that claimed by manufacturer)</a:t>
            </a:r>
          </a:p>
          <a:p>
            <a:endParaRPr lang="en-MY" dirty="0"/>
          </a:p>
        </p:txBody>
      </p:sp>
    </p:spTree>
    <p:extLst>
      <p:ext uri="{BB962C8B-B14F-4D97-AF65-F5344CB8AC3E}">
        <p14:creationId xmlns:p14="http://schemas.microsoft.com/office/powerpoint/2010/main" val="223898871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321</TotalTime>
  <Words>1145</Words>
  <Application>Microsoft Office PowerPoint</Application>
  <PresentationFormat>Widescreen</PresentationFormat>
  <Paragraphs>79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Facet</vt:lpstr>
      <vt:lpstr>Assuring Quality in POCT</vt:lpstr>
      <vt:lpstr>Introduction</vt:lpstr>
      <vt:lpstr>Flow of process following POCT testing</vt:lpstr>
      <vt:lpstr>POCT for Infectious disease pathogen in Malaysia</vt:lpstr>
      <vt:lpstr>Quality Assurance</vt:lpstr>
      <vt:lpstr>PowerPoint Presentation</vt:lpstr>
      <vt:lpstr>Evaluation of the test method</vt:lpstr>
      <vt:lpstr>Acceptance test</vt:lpstr>
      <vt:lpstr>Method Verification</vt:lpstr>
      <vt:lpstr>Monitoring-IQC</vt:lpstr>
      <vt:lpstr>PowerPoint Presentation</vt:lpstr>
      <vt:lpstr>EQC-External Quality Control</vt:lpstr>
      <vt:lpstr>Other element for quality for POCT</vt:lpstr>
      <vt:lpstr>PowerPoint Presentation</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Assuring Quality in POCT</dc:title>
  <dc:creator>Adilahtul Bushro Zaini</dc:creator>
  <cp:lastModifiedBy>norliza ibrahim</cp:lastModifiedBy>
  <cp:revision>38</cp:revision>
  <dcterms:created xsi:type="dcterms:W3CDTF">2023-03-18T06:43:26Z</dcterms:created>
  <dcterms:modified xsi:type="dcterms:W3CDTF">2023-03-23T08:15:40Z</dcterms:modified>
</cp:coreProperties>
</file>