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Overlock"/>
      <p:regular r:id="rId27"/>
      <p:bold r:id="rId28"/>
      <p:italic r:id="rId29"/>
      <p:boldItalic r:id="rId30"/>
    </p:embeddedFont>
    <p:embeddedFont>
      <p:font typeface="Bell MT"/>
      <p:regular r:id="rId31"/>
      <p:bold r:id="rId32"/>
      <p:italic r:id="rId33"/>
      <p:boldItalic r:id="rId34"/>
    </p:embeddedFon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Overlock-bold.fntdata"/><Relationship Id="rId27" Type="http://schemas.openxmlformats.org/officeDocument/2006/relationships/font" Target="fonts/Overlock-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verlock-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ellMT-regular.fntdata"/><Relationship Id="rId30" Type="http://schemas.openxmlformats.org/officeDocument/2006/relationships/font" Target="fonts/Overlock-boldItalic.fntdata"/><Relationship Id="rId11" Type="http://schemas.openxmlformats.org/officeDocument/2006/relationships/slide" Target="slides/slide7.xml"/><Relationship Id="rId33" Type="http://schemas.openxmlformats.org/officeDocument/2006/relationships/font" Target="fonts/BellMT-italic.fntdata"/><Relationship Id="rId10" Type="http://schemas.openxmlformats.org/officeDocument/2006/relationships/slide" Target="slides/slide6.xml"/><Relationship Id="rId32" Type="http://schemas.openxmlformats.org/officeDocument/2006/relationships/font" Target="fonts/BellMT-bold.fntdata"/><Relationship Id="rId13" Type="http://schemas.openxmlformats.org/officeDocument/2006/relationships/slide" Target="slides/slide9.xml"/><Relationship Id="rId35" Type="http://schemas.openxmlformats.org/officeDocument/2006/relationships/font" Target="fonts/CenturyGothic-regular.fntdata"/><Relationship Id="rId12" Type="http://schemas.openxmlformats.org/officeDocument/2006/relationships/slide" Target="slides/slide8.xml"/><Relationship Id="rId34" Type="http://schemas.openxmlformats.org/officeDocument/2006/relationships/font" Target="fonts/BellMT-boldItalic.fntdata"/><Relationship Id="rId15" Type="http://schemas.openxmlformats.org/officeDocument/2006/relationships/slide" Target="slides/slide11.xml"/><Relationship Id="rId37" Type="http://schemas.openxmlformats.org/officeDocument/2006/relationships/font" Target="fonts/CenturyGothic-italic.fntdata"/><Relationship Id="rId14" Type="http://schemas.openxmlformats.org/officeDocument/2006/relationships/slide" Target="slides/slide10.xml"/><Relationship Id="rId36" Type="http://schemas.openxmlformats.org/officeDocument/2006/relationships/font" Target="fonts/CenturyGothic-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CenturyGothic-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C3-HD-BTM.png" id="13" name="Google Shape;13;p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4" name="Google Shape;14;p2"/>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
          <p:cNvSpPr txBox="1"/>
          <p:nvPr>
            <p:ph idx="10" type="dt"/>
          </p:nvPr>
        </p:nvSpPr>
        <p:spPr>
          <a:xfrm>
            <a:off x="7909561" y="4314328"/>
            <a:ext cx="2910840" cy="3746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1371600" y="4323845"/>
            <a:ext cx="640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077200" y="143086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1" name="Shape 71"/>
        <p:cNvGrpSpPr/>
        <p:nvPr/>
      </p:nvGrpSpPr>
      <p:grpSpPr>
        <a:xfrm>
          <a:off x="0" y="0"/>
          <a:ext cx="0" cy="0"/>
          <a:chOff x="0" y="0"/>
          <a:chExt cx="0" cy="0"/>
        </a:xfrm>
      </p:grpSpPr>
      <p:sp>
        <p:nvSpPr>
          <p:cNvPr id="72" name="Google Shape;72;p11"/>
          <p:cNvSpPr txBox="1"/>
          <p:nvPr>
            <p:ph type="title"/>
          </p:nvPr>
        </p:nvSpPr>
        <p:spPr>
          <a:xfrm>
            <a:off x="685777" y="4697360"/>
            <a:ext cx="10822034"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p:nvPr>
            <p:ph idx="2" type="pic"/>
          </p:nvPr>
        </p:nvSpPr>
        <p:spPr>
          <a:xfrm>
            <a:off x="681727" y="941439"/>
            <a:ext cx="10821840" cy="3478161"/>
          </a:xfrm>
          <a:prstGeom prst="rect">
            <a:avLst/>
          </a:prstGeom>
          <a:noFill/>
          <a:ln>
            <a:noFill/>
          </a:ln>
        </p:spPr>
      </p:sp>
      <p:sp>
        <p:nvSpPr>
          <p:cNvPr id="74" name="Google Shape;74;p11"/>
          <p:cNvSpPr txBox="1"/>
          <p:nvPr>
            <p:ph idx="1" type="body"/>
          </p:nvPr>
        </p:nvSpPr>
        <p:spPr>
          <a:xfrm>
            <a:off x="685800" y="5516715"/>
            <a:ext cx="10820400" cy="701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1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78" name="Shape 78"/>
        <p:cNvGrpSpPr/>
        <p:nvPr/>
      </p:nvGrpSpPr>
      <p:grpSpPr>
        <a:xfrm>
          <a:off x="0" y="0"/>
          <a:ext cx="0" cy="0"/>
          <a:chOff x="0" y="0"/>
          <a:chExt cx="0" cy="0"/>
        </a:xfrm>
      </p:grpSpPr>
      <p:pic>
        <p:nvPicPr>
          <p:cNvPr descr="C3-HD-BTM.png" id="79" name="Google Shape;79;p1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0" name="Google Shape;80;p12"/>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12"/>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85" name="Shape 85"/>
        <p:cNvGrpSpPr/>
        <p:nvPr/>
      </p:nvGrpSpPr>
      <p:grpSpPr>
        <a:xfrm>
          <a:off x="0" y="0"/>
          <a:ext cx="0" cy="0"/>
          <a:chOff x="0" y="0"/>
          <a:chExt cx="0" cy="0"/>
        </a:xfrm>
      </p:grpSpPr>
      <p:pic>
        <p:nvPicPr>
          <p:cNvPr descr="C3-HD-BTM.png" id="86" name="Google Shape;86;p13"/>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7" name="Google Shape;87;p13"/>
          <p:cNvSpPr txBox="1"/>
          <p:nvPr>
            <p:ph type="title"/>
          </p:nvPr>
        </p:nvSpPr>
        <p:spPr>
          <a:xfrm>
            <a:off x="1024467" y="753533"/>
            <a:ext cx="10151533" cy="26044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3"/>
          <p:cNvSpPr txBox="1"/>
          <p:nvPr>
            <p:ph idx="1" type="body"/>
          </p:nvPr>
        </p:nvSpPr>
        <p:spPr>
          <a:xfrm>
            <a:off x="1303865" y="3365556"/>
            <a:ext cx="9592736" cy="4444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13"/>
          <p:cNvSpPr txBox="1"/>
          <p:nvPr>
            <p:ph idx="2" type="body"/>
          </p:nvPr>
        </p:nvSpPr>
        <p:spPr>
          <a:xfrm>
            <a:off x="1024467" y="3959862"/>
            <a:ext cx="10151533" cy="67987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 name="Google Shape;90;p13"/>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
        <p:nvSpPr>
          <p:cNvPr id="93" name="Google Shape;93;p13"/>
          <p:cNvSpPr txBox="1"/>
          <p:nvPr/>
        </p:nvSpPr>
        <p:spPr>
          <a:xfrm>
            <a:off x="476250" y="933450"/>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entury Gothic"/>
              <a:buNone/>
            </a:pPr>
            <a:r>
              <a:rPr b="0" i="0" lang="en-MY" sz="8000" u="none" cap="none" strike="noStrike">
                <a:solidFill>
                  <a:schemeClr val="dk1"/>
                </a:solidFill>
                <a:latin typeface="Century Gothic"/>
                <a:ea typeface="Century Gothic"/>
                <a:cs typeface="Century Gothic"/>
                <a:sym typeface="Century Gothic"/>
              </a:rPr>
              <a:t>“</a:t>
            </a:r>
            <a:endParaRPr/>
          </a:p>
        </p:txBody>
      </p:sp>
      <p:sp>
        <p:nvSpPr>
          <p:cNvPr id="94" name="Google Shape;94;p13"/>
          <p:cNvSpPr txBox="1"/>
          <p:nvPr/>
        </p:nvSpPr>
        <p:spPr>
          <a:xfrm>
            <a:off x="10984230" y="270129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entury Gothic"/>
              <a:buNone/>
            </a:pPr>
            <a:r>
              <a:rPr b="0" i="0" lang="en-MY" sz="8000" u="none" cap="none" strike="noStrike">
                <a:solidFill>
                  <a:schemeClr val="dk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95" name="Shape 95"/>
        <p:cNvGrpSpPr/>
        <p:nvPr/>
      </p:nvGrpSpPr>
      <p:grpSpPr>
        <a:xfrm>
          <a:off x="0" y="0"/>
          <a:ext cx="0" cy="0"/>
          <a:chOff x="0" y="0"/>
          <a:chExt cx="0" cy="0"/>
        </a:xfrm>
      </p:grpSpPr>
      <p:pic>
        <p:nvPicPr>
          <p:cNvPr descr="C3-HD-BTM.png" id="96" name="Google Shape;96;p14"/>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97" name="Google Shape;97;p14"/>
          <p:cNvSpPr txBox="1"/>
          <p:nvPr>
            <p:ph type="title"/>
          </p:nvPr>
        </p:nvSpPr>
        <p:spPr>
          <a:xfrm>
            <a:off x="1024495" y="1124701"/>
            <a:ext cx="10146186"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4"/>
          <p:cNvSpPr txBox="1"/>
          <p:nvPr>
            <p:ph idx="1" type="body"/>
          </p:nvPr>
        </p:nvSpPr>
        <p:spPr>
          <a:xfrm>
            <a:off x="1024467" y="3648315"/>
            <a:ext cx="10144654" cy="9998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9" name="Google Shape;99;p14"/>
          <p:cNvSpPr txBox="1"/>
          <p:nvPr>
            <p:ph idx="10" type="dt"/>
          </p:nvPr>
        </p:nvSpPr>
        <p:spPr>
          <a:xfrm>
            <a:off x="7814452" y="378883"/>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
          <p:cNvSpPr txBox="1"/>
          <p:nvPr>
            <p:ph idx="11" type="ftr"/>
          </p:nvPr>
        </p:nvSpPr>
        <p:spPr>
          <a:xfrm>
            <a:off x="685800" y="378883"/>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4"/>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2" name="Shape 102"/>
        <p:cNvGrpSpPr/>
        <p:nvPr/>
      </p:nvGrpSpPr>
      <p:grpSpPr>
        <a:xfrm>
          <a:off x="0" y="0"/>
          <a:ext cx="0" cy="0"/>
          <a:chOff x="0" y="0"/>
          <a:chExt cx="0" cy="0"/>
        </a:xfrm>
      </p:grpSpPr>
      <p:sp>
        <p:nvSpPr>
          <p:cNvPr id="103" name="Google Shape;103;p15"/>
          <p:cNvSpPr txBox="1"/>
          <p:nvPr>
            <p:ph type="title"/>
          </p:nvPr>
        </p:nvSpPr>
        <p:spPr>
          <a:xfrm>
            <a:off x="2895600" y="761999"/>
            <a:ext cx="8610599" cy="130386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5"/>
          <p:cNvSpPr txBox="1"/>
          <p:nvPr>
            <p:ph idx="1" type="body"/>
          </p:nvPr>
        </p:nvSpPr>
        <p:spPr>
          <a:xfrm>
            <a:off x="685800" y="2202080"/>
            <a:ext cx="3456432" cy="61732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5" name="Google Shape;105;p15"/>
          <p:cNvSpPr txBox="1"/>
          <p:nvPr>
            <p:ph idx="2" type="body"/>
          </p:nvPr>
        </p:nvSpPr>
        <p:spPr>
          <a:xfrm>
            <a:off x="685799"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06" name="Google Shape;106;p15"/>
          <p:cNvSpPr txBox="1"/>
          <p:nvPr>
            <p:ph idx="3" type="body"/>
          </p:nvPr>
        </p:nvSpPr>
        <p:spPr>
          <a:xfrm>
            <a:off x="4368800" y="2201333"/>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7" name="Google Shape;107;p15"/>
          <p:cNvSpPr txBox="1"/>
          <p:nvPr>
            <p:ph idx="4" type="body"/>
          </p:nvPr>
        </p:nvSpPr>
        <p:spPr>
          <a:xfrm>
            <a:off x="4366858" y="2904067"/>
            <a:ext cx="3456432" cy="331461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08" name="Google Shape;108;p15"/>
          <p:cNvSpPr txBox="1"/>
          <p:nvPr>
            <p:ph idx="5" type="body"/>
          </p:nvPr>
        </p:nvSpPr>
        <p:spPr>
          <a:xfrm>
            <a:off x="8051800" y="2192866"/>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9" name="Google Shape;109;p15"/>
          <p:cNvSpPr txBox="1"/>
          <p:nvPr>
            <p:ph idx="6" type="body"/>
          </p:nvPr>
        </p:nvSpPr>
        <p:spPr>
          <a:xfrm>
            <a:off x="8051801"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0" name="Google Shape;110;p1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3" name="Shape 113"/>
        <p:cNvGrpSpPr/>
        <p:nvPr/>
      </p:nvGrpSpPr>
      <p:grpSpPr>
        <a:xfrm>
          <a:off x="0" y="0"/>
          <a:ext cx="0" cy="0"/>
          <a:chOff x="0" y="0"/>
          <a:chExt cx="0" cy="0"/>
        </a:xfrm>
      </p:grpSpPr>
      <p:sp>
        <p:nvSpPr>
          <p:cNvPr id="114" name="Google Shape;114;p16"/>
          <p:cNvSpPr txBox="1"/>
          <p:nvPr>
            <p:ph type="title"/>
          </p:nvPr>
        </p:nvSpPr>
        <p:spPr>
          <a:xfrm>
            <a:off x="2895600" y="762000"/>
            <a:ext cx="8610599"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16"/>
          <p:cNvSpPr txBox="1"/>
          <p:nvPr>
            <p:ph idx="1" type="body"/>
          </p:nvPr>
        </p:nvSpPr>
        <p:spPr>
          <a:xfrm>
            <a:off x="688618" y="4191000"/>
            <a:ext cx="3451582"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16"/>
          <p:cNvSpPr/>
          <p:nvPr>
            <p:ph idx="2" type="pic"/>
          </p:nvPr>
        </p:nvSpPr>
        <p:spPr>
          <a:xfrm>
            <a:off x="688618" y="2362200"/>
            <a:ext cx="3451582"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17" name="Google Shape;117;p16"/>
          <p:cNvSpPr txBox="1"/>
          <p:nvPr>
            <p:ph idx="3" type="body"/>
          </p:nvPr>
        </p:nvSpPr>
        <p:spPr>
          <a:xfrm>
            <a:off x="688618" y="4873764"/>
            <a:ext cx="3451582"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8" name="Google Shape;118;p16"/>
          <p:cNvSpPr txBox="1"/>
          <p:nvPr>
            <p:ph idx="4" type="body"/>
          </p:nvPr>
        </p:nvSpPr>
        <p:spPr>
          <a:xfrm>
            <a:off x="4374263" y="4191000"/>
            <a:ext cx="3448935"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9" name="Google Shape;119;p16"/>
          <p:cNvSpPr/>
          <p:nvPr>
            <p:ph idx="5" type="pic"/>
          </p:nvPr>
        </p:nvSpPr>
        <p:spPr>
          <a:xfrm>
            <a:off x="4374263" y="2362200"/>
            <a:ext cx="3448936"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20" name="Google Shape;120;p16"/>
          <p:cNvSpPr txBox="1"/>
          <p:nvPr>
            <p:ph idx="6" type="body"/>
          </p:nvPr>
        </p:nvSpPr>
        <p:spPr>
          <a:xfrm>
            <a:off x="4374264" y="4873763"/>
            <a:ext cx="344893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1" name="Google Shape;121;p16"/>
          <p:cNvSpPr txBox="1"/>
          <p:nvPr>
            <p:ph idx="7" type="body"/>
          </p:nvPr>
        </p:nvSpPr>
        <p:spPr>
          <a:xfrm>
            <a:off x="8049731" y="4191000"/>
            <a:ext cx="3456469"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16"/>
          <p:cNvSpPr/>
          <p:nvPr>
            <p:ph idx="8" type="pic"/>
          </p:nvPr>
        </p:nvSpPr>
        <p:spPr>
          <a:xfrm>
            <a:off x="8049855" y="2362200"/>
            <a:ext cx="3447878"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23" name="Google Shape;123;p16"/>
          <p:cNvSpPr txBox="1"/>
          <p:nvPr>
            <p:ph idx="9" type="body"/>
          </p:nvPr>
        </p:nvSpPr>
        <p:spPr>
          <a:xfrm>
            <a:off x="8049731" y="4873761"/>
            <a:ext cx="345244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4" name="Google Shape;124;p1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7"/>
          <p:cNvSpPr txBox="1"/>
          <p:nvPr>
            <p:ph idx="1" type="body"/>
          </p:nvPr>
        </p:nvSpPr>
        <p:spPr>
          <a:xfrm rot="5400000">
            <a:off x="4083938" y="-1203579"/>
            <a:ext cx="4024125" cy="10820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1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33" name="Shape 133"/>
        <p:cNvGrpSpPr/>
        <p:nvPr/>
      </p:nvGrpSpPr>
      <p:grpSpPr>
        <a:xfrm>
          <a:off x="0" y="0"/>
          <a:ext cx="0" cy="0"/>
          <a:chOff x="0" y="0"/>
          <a:chExt cx="0" cy="0"/>
        </a:xfrm>
      </p:grpSpPr>
      <p:pic>
        <p:nvPicPr>
          <p:cNvPr descr="C3-HD-BTM.png" id="134" name="Google Shape;134;p18"/>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35" name="Google Shape;135;p18"/>
          <p:cNvSpPr txBox="1"/>
          <p:nvPr>
            <p:ph type="title"/>
          </p:nvPr>
        </p:nvSpPr>
        <p:spPr>
          <a:xfrm rot="5400000">
            <a:off x="8525934" y="1667933"/>
            <a:ext cx="3903133" cy="2057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8"/>
          <p:cNvSpPr txBox="1"/>
          <p:nvPr>
            <p:ph idx="1" type="body"/>
          </p:nvPr>
        </p:nvSpPr>
        <p:spPr>
          <a:xfrm rot="5400000">
            <a:off x="3175000" y="-1405467"/>
            <a:ext cx="3903133" cy="82042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18"/>
          <p:cNvSpPr txBox="1"/>
          <p:nvPr>
            <p:ph idx="10" type="dt"/>
          </p:nvPr>
        </p:nvSpPr>
        <p:spPr>
          <a:xfrm>
            <a:off x="7814452" y="379941"/>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8"/>
          <p:cNvSpPr txBox="1"/>
          <p:nvPr>
            <p:ph idx="11" type="ftr"/>
          </p:nvPr>
        </p:nvSpPr>
        <p:spPr>
          <a:xfrm>
            <a:off x="685800" y="381000"/>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8"/>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5" name="Shape 25"/>
        <p:cNvGrpSpPr/>
        <p:nvPr/>
      </p:nvGrpSpPr>
      <p:grpSpPr>
        <a:xfrm>
          <a:off x="0" y="0"/>
          <a:ext cx="0" cy="0"/>
          <a:chOff x="0" y="0"/>
          <a:chExt cx="0" cy="0"/>
        </a:xfrm>
      </p:grpSpPr>
      <p:pic>
        <p:nvPicPr>
          <p:cNvPr descr="C3-HD-BTM.png" id="26" name="Google Shape;26;p4"/>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27" name="Google Shape;27;p4"/>
          <p:cNvSpPr txBox="1"/>
          <p:nvPr>
            <p:ph type="title"/>
          </p:nvPr>
        </p:nvSpPr>
        <p:spPr>
          <a:xfrm>
            <a:off x="685800" y="753533"/>
            <a:ext cx="10820399" cy="2801935"/>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1024467" y="3641725"/>
            <a:ext cx="10490200" cy="9556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888888"/>
              </a:buClr>
              <a:buSzPts val="2200"/>
              <a:buNone/>
              <a:defRPr sz="22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4"/>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685800" y="381001"/>
            <a:ext cx="6991492" cy="36406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5"/>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6858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txBox="1"/>
          <p:nvPr>
            <p:ph idx="2" type="body"/>
          </p:nvPr>
        </p:nvSpPr>
        <p:spPr>
          <a:xfrm>
            <a:off x="61722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6"/>
          <p:cNvSpPr txBox="1"/>
          <p:nvPr>
            <p:ph type="title"/>
          </p:nvPr>
        </p:nvSpPr>
        <p:spPr>
          <a:xfrm>
            <a:off x="2895600" y="762000"/>
            <a:ext cx="8610600"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6"/>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6"/>
          <p:cNvSpPr txBox="1"/>
          <p:nvPr>
            <p:ph idx="4" type="body"/>
          </p:nvPr>
        </p:nvSpPr>
        <p:spPr>
          <a:xfrm>
            <a:off x="6172200" y="3132666"/>
            <a:ext cx="5334000"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4995582" y="746759"/>
            <a:ext cx="6510618" cy="5471925"/>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9"/>
          <p:cNvSpPr txBox="1"/>
          <p:nvPr>
            <p:ph idx="2" type="body"/>
          </p:nvPr>
        </p:nvSpPr>
        <p:spPr>
          <a:xfrm>
            <a:off x="685800" y="3124199"/>
            <a:ext cx="411480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685800" y="1524000"/>
            <a:ext cx="687324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0"/>
          <p:cNvSpPr/>
          <p:nvPr>
            <p:ph idx="2" type="pic"/>
          </p:nvPr>
        </p:nvSpPr>
        <p:spPr>
          <a:xfrm>
            <a:off x="7861238" y="751241"/>
            <a:ext cx="3644962" cy="5467443"/>
          </a:xfrm>
          <a:prstGeom prst="rect">
            <a:avLst/>
          </a:prstGeom>
          <a:noFill/>
          <a:ln>
            <a:noFill/>
          </a:ln>
        </p:spPr>
      </p:sp>
      <p:sp>
        <p:nvSpPr>
          <p:cNvPr id="67" name="Google Shape;67;p10"/>
          <p:cNvSpPr txBox="1"/>
          <p:nvPr>
            <p:ph idx="1" type="body"/>
          </p:nvPr>
        </p:nvSpPr>
        <p:spPr>
          <a:xfrm>
            <a:off x="685800" y="3124199"/>
            <a:ext cx="687324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C3-HD-TOP.png" id="6" name="Google Shape;6;p1"/>
          <p:cNvPicPr preferRelativeResize="0"/>
          <p:nvPr/>
        </p:nvPicPr>
        <p:blipFill rotWithShape="1">
          <a:blip r:embed="rId1">
            <a:alphaModFix/>
          </a:blip>
          <a:srcRect b="0" l="0" r="0" t="0"/>
          <a:stretch/>
        </p:blipFill>
        <p:spPr>
          <a:xfrm>
            <a:off x="0" y="0"/>
            <a:ext cx="12192000" cy="1441450"/>
          </a:xfrm>
          <a:prstGeom prst="rect">
            <a:avLst/>
          </a:prstGeom>
          <a:noFill/>
          <a:ln>
            <a:noFill/>
          </a:ln>
        </p:spPr>
      </p:pic>
      <p:sp>
        <p:nvSpPr>
          <p:cNvPr id="7" name="Google Shape;7;p1"/>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dk1"/>
              </a:buClr>
              <a:buSzPts val="4000"/>
              <a:buFont typeface="Century Gothic"/>
              <a:buNone/>
              <a:defRPr b="0" i="0" sz="40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9" name="Google Shape;9;p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 name="Google Shape;11;p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ell MT"/>
              <a:buNone/>
            </a:pPr>
            <a:r>
              <a:rPr lang="en-MY">
                <a:latin typeface="Bell MT"/>
                <a:ea typeface="Bell MT"/>
                <a:cs typeface="Bell MT"/>
                <a:sym typeface="Bell MT"/>
              </a:rPr>
              <a:t>PRE TEST KAUNSELING </a:t>
            </a:r>
            <a:br>
              <a:rPr lang="en-MY">
                <a:latin typeface="Bell MT"/>
                <a:ea typeface="Bell MT"/>
                <a:cs typeface="Bell MT"/>
                <a:sym typeface="Bell MT"/>
              </a:rPr>
            </a:br>
            <a:r>
              <a:rPr lang="en-MY">
                <a:latin typeface="Bell MT"/>
                <a:ea typeface="Bell MT"/>
                <a:cs typeface="Bell MT"/>
                <a:sym typeface="Bell MT"/>
              </a:rPr>
              <a:t>&amp;</a:t>
            </a:r>
            <a:br>
              <a:rPr lang="en-MY">
                <a:latin typeface="Bell MT"/>
                <a:ea typeface="Bell MT"/>
                <a:cs typeface="Bell MT"/>
                <a:sym typeface="Bell MT"/>
              </a:rPr>
            </a:br>
            <a:r>
              <a:rPr lang="en-MY">
                <a:latin typeface="Bell MT"/>
                <a:ea typeface="Bell MT"/>
                <a:cs typeface="Bell MT"/>
                <a:sym typeface="Bell MT"/>
              </a:rPr>
              <a:t>POST TEST KAUNSELING</a:t>
            </a:r>
            <a:endParaRPr>
              <a:latin typeface="Bell MT"/>
              <a:ea typeface="Bell MT"/>
              <a:cs typeface="Bell MT"/>
              <a:sym typeface="Bell MT"/>
            </a:endParaRPr>
          </a:p>
        </p:txBody>
      </p:sp>
      <p:sp>
        <p:nvSpPr>
          <p:cNvPr id="145" name="Google Shape;145;p19"/>
          <p:cNvSpPr txBox="1"/>
          <p:nvPr>
            <p:ph idx="1" type="subTitle"/>
          </p:nvPr>
        </p:nvSpPr>
        <p:spPr>
          <a:xfrm>
            <a:off x="1371600" y="4075114"/>
            <a:ext cx="9448800" cy="121164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MY"/>
              <a:t>MUHAMAD RIADHI IZDIHAR BIN MOHAMAD ISA</a:t>
            </a:r>
            <a:endParaRPr/>
          </a:p>
          <a:p>
            <a:pPr indent="0" lvl="0" marL="0" rtl="0" algn="l">
              <a:lnSpc>
                <a:spcPct val="90000"/>
              </a:lnSpc>
              <a:spcBef>
                <a:spcPts val="1000"/>
              </a:spcBef>
              <a:spcAft>
                <a:spcPts val="0"/>
              </a:spcAft>
              <a:buClr>
                <a:schemeClr val="dk1"/>
              </a:buClr>
              <a:buSzPts val="2000"/>
              <a:buNone/>
            </a:pPr>
            <a:r>
              <a:rPr lang="en-MY"/>
              <a:t>PENOLONG PEGAWAI PERUBATAN KAUNSELOR U29 </a:t>
            </a:r>
            <a:endParaRPr/>
          </a:p>
          <a:p>
            <a:pPr indent="0" lvl="0" marL="0" rtl="0" algn="l">
              <a:lnSpc>
                <a:spcPct val="90000"/>
              </a:lnSpc>
              <a:spcBef>
                <a:spcPts val="1000"/>
              </a:spcBef>
              <a:spcAft>
                <a:spcPts val="0"/>
              </a:spcAft>
              <a:buClr>
                <a:schemeClr val="dk1"/>
              </a:buClr>
              <a:buSzPts val="2000"/>
              <a:buNone/>
            </a:pPr>
            <a:r>
              <a:rPr lang="en-MY"/>
              <a:t>UNIT HIV/AIDS PEJABAT KESIHATAN DAERAH KOTA TINGGI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MY"/>
              <a:t>SESI PENGENALAN (2-3 MINIT)</a:t>
            </a:r>
            <a:endParaRPr/>
          </a:p>
        </p:txBody>
      </p:sp>
      <p:sp>
        <p:nvSpPr>
          <p:cNvPr id="206" name="Google Shape;206;p28"/>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MY">
                <a:latin typeface="Arial"/>
                <a:ea typeface="Arial"/>
                <a:cs typeface="Arial"/>
                <a:sym typeface="Arial"/>
              </a:rPr>
              <a:t>• Memperkenalkan Diri </a:t>
            </a:r>
            <a:endParaRPr/>
          </a:p>
          <a:p>
            <a:pPr indent="0" lvl="0" marL="0" rtl="0" algn="l">
              <a:lnSpc>
                <a:spcPct val="90000"/>
              </a:lnSpc>
              <a:spcBef>
                <a:spcPts val="1000"/>
              </a:spcBef>
              <a:spcAft>
                <a:spcPts val="0"/>
              </a:spcAft>
              <a:buClr>
                <a:schemeClr val="dk1"/>
              </a:buClr>
              <a:buSzPts val="22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200"/>
              <a:buNone/>
            </a:pPr>
            <a:r>
              <a:rPr lang="en-MY">
                <a:latin typeface="Arial"/>
                <a:ea typeface="Arial"/>
                <a:cs typeface="Arial"/>
                <a:sym typeface="Arial"/>
              </a:rPr>
              <a:t>• Nyatakan perkara yang akan di liputi. </a:t>
            </a:r>
            <a:endParaRPr/>
          </a:p>
          <a:p>
            <a:pPr indent="0" lvl="0" marL="0" rtl="0" algn="l">
              <a:lnSpc>
                <a:spcPct val="90000"/>
              </a:lnSpc>
              <a:spcBef>
                <a:spcPts val="1000"/>
              </a:spcBef>
              <a:spcAft>
                <a:spcPts val="0"/>
              </a:spcAft>
              <a:buClr>
                <a:schemeClr val="dk1"/>
              </a:buClr>
              <a:buSzPts val="22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200"/>
              <a:buNone/>
            </a:pPr>
            <a:r>
              <a:rPr lang="en-MY">
                <a:latin typeface="Arial"/>
                <a:ea typeface="Arial"/>
                <a:cs typeface="Arial"/>
                <a:sym typeface="Arial"/>
              </a:rPr>
              <a:t>• Terangkan mengenai kerahsiaan.</a:t>
            </a:r>
            <a:endParaRPr/>
          </a:p>
        </p:txBody>
      </p:sp>
      <p:pic>
        <p:nvPicPr>
          <p:cNvPr id="207" name="Google Shape;207;p28"/>
          <p:cNvPicPr preferRelativeResize="0"/>
          <p:nvPr/>
        </p:nvPicPr>
        <p:blipFill rotWithShape="1">
          <a:blip r:embed="rId3">
            <a:alphaModFix/>
          </a:blip>
          <a:srcRect b="0" l="0" r="0" t="0"/>
          <a:stretch/>
        </p:blipFill>
        <p:spPr>
          <a:xfrm>
            <a:off x="5843588" y="1828800"/>
            <a:ext cx="6348412" cy="502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MY"/>
              <a:t>MENILAI RISIKO (5-7 MINIT)</a:t>
            </a:r>
            <a:endParaRPr/>
          </a:p>
        </p:txBody>
      </p:sp>
      <p:sp>
        <p:nvSpPr>
          <p:cNvPr id="213" name="Google Shape;213;p29"/>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MY">
                <a:latin typeface="Calibri"/>
                <a:ea typeface="Calibri"/>
                <a:cs typeface="Calibri"/>
                <a:sym typeface="Calibri"/>
              </a:rPr>
              <a:t>Menilai tahap kebimbangan mengenai jangkitan. </a:t>
            </a:r>
            <a:endParaRPr/>
          </a:p>
          <a:p>
            <a:pPr indent="-88900" lvl="0" marL="228600" rtl="0" algn="l">
              <a:lnSpc>
                <a:spcPct val="90000"/>
              </a:lnSpc>
              <a:spcBef>
                <a:spcPts val="1000"/>
              </a:spcBef>
              <a:spcAft>
                <a:spcPts val="0"/>
              </a:spcAft>
              <a:buClr>
                <a:schemeClr val="dk1"/>
              </a:buClr>
              <a:buSzPts val="2200"/>
              <a:buNone/>
            </a:pPr>
            <a:r>
              <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200"/>
              <a:buNone/>
            </a:pPr>
            <a:r>
              <a:rPr lang="en-MY">
                <a:latin typeface="Calibri"/>
                <a:ea typeface="Calibri"/>
                <a:cs typeface="Calibri"/>
                <a:sym typeface="Calibri"/>
              </a:rPr>
              <a:t>• Meneroka pendedahan/tingkahlaku berisiko yang terkini. </a:t>
            </a:r>
            <a:endParaRPr/>
          </a:p>
          <a:p>
            <a:pPr indent="0" lvl="0" marL="0" rtl="0" algn="l">
              <a:lnSpc>
                <a:spcPct val="90000"/>
              </a:lnSpc>
              <a:spcBef>
                <a:spcPts val="1000"/>
              </a:spcBef>
              <a:spcAft>
                <a:spcPts val="0"/>
              </a:spcAft>
              <a:buClr>
                <a:schemeClr val="dk1"/>
              </a:buClr>
              <a:buSzPts val="2200"/>
              <a:buNone/>
            </a:pPr>
            <a:r>
              <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200"/>
              <a:buNone/>
            </a:pPr>
            <a:r>
              <a:rPr lang="en-MY">
                <a:latin typeface="Calibri"/>
                <a:ea typeface="Calibri"/>
                <a:cs typeface="Calibri"/>
                <a:sym typeface="Calibri"/>
              </a:rPr>
              <a:t>• Meneroka kepentingan ‘window period’ dan jangkamasa selepas pendedahan yang terkini.</a:t>
            </a:r>
            <a:endParaRPr/>
          </a:p>
          <a:p>
            <a:pPr indent="0" lvl="0" marL="0" rtl="0" algn="l">
              <a:lnSpc>
                <a:spcPct val="90000"/>
              </a:lnSpc>
              <a:spcBef>
                <a:spcPts val="1000"/>
              </a:spcBef>
              <a:spcAft>
                <a:spcPts val="0"/>
              </a:spcAft>
              <a:buClr>
                <a:schemeClr val="dk1"/>
              </a:buClr>
              <a:buSzPts val="2200"/>
              <a:buNone/>
            </a:pPr>
            <a:r>
              <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200"/>
              <a:buNone/>
            </a:pPr>
            <a:r>
              <a:rPr lang="en-MY">
                <a:latin typeface="Calibri"/>
                <a:ea typeface="Calibri"/>
                <a:cs typeface="Calibri"/>
                <a:sym typeface="Calibri"/>
              </a:rPr>
              <a:t> • Menilai tahap penerimaan klien terhadap risiko.</a:t>
            </a:r>
            <a:endParaRPr/>
          </a:p>
          <a:p>
            <a:pPr indent="0" lvl="0" marL="0" rtl="0" algn="l">
              <a:lnSpc>
                <a:spcPct val="90000"/>
              </a:lnSpc>
              <a:spcBef>
                <a:spcPts val="1000"/>
              </a:spcBef>
              <a:spcAft>
                <a:spcPts val="0"/>
              </a:spcAft>
              <a:buClr>
                <a:schemeClr val="dk1"/>
              </a:buClr>
              <a:buSzPts val="2200"/>
              <a:buNone/>
            </a:pPr>
            <a:r>
              <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200"/>
              <a:buNone/>
            </a:pPr>
            <a:r>
              <a:rPr lang="en-MY">
                <a:latin typeface="Calibri"/>
                <a:ea typeface="Calibri"/>
                <a:cs typeface="Calibri"/>
                <a:sym typeface="Calibri"/>
              </a:rPr>
              <a:t> • Menilai faktor lain yang menyumbang kepada peningkatan risiko.</a:t>
            </a:r>
            <a:endParaRPr/>
          </a:p>
        </p:txBody>
      </p:sp>
      <p:pic>
        <p:nvPicPr>
          <p:cNvPr id="214" name="Google Shape;214;p29"/>
          <p:cNvPicPr preferRelativeResize="0"/>
          <p:nvPr/>
        </p:nvPicPr>
        <p:blipFill rotWithShape="1">
          <a:blip r:embed="rId3">
            <a:alphaModFix/>
          </a:blip>
          <a:srcRect b="0" l="0" r="0" t="0"/>
          <a:stretch/>
        </p:blipFill>
        <p:spPr>
          <a:xfrm>
            <a:off x="7781925" y="2057401"/>
            <a:ext cx="3028950" cy="1514475"/>
          </a:xfrm>
          <a:prstGeom prst="rect">
            <a:avLst/>
          </a:prstGeom>
          <a:noFill/>
          <a:ln>
            <a:noFill/>
          </a:ln>
        </p:spPr>
      </p:pic>
      <p:pic>
        <p:nvPicPr>
          <p:cNvPr id="215" name="Google Shape;215;p29"/>
          <p:cNvPicPr preferRelativeResize="0"/>
          <p:nvPr/>
        </p:nvPicPr>
        <p:blipFill rotWithShape="1">
          <a:blip r:embed="rId4">
            <a:alphaModFix/>
          </a:blip>
          <a:srcRect b="0" l="0" r="0" t="0"/>
          <a:stretch/>
        </p:blipFill>
        <p:spPr>
          <a:xfrm>
            <a:off x="8805863" y="4622295"/>
            <a:ext cx="2552700" cy="1790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0"/>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1" lang="en-MY"/>
              <a:t>3. Menilai pengetahuan HIV (2-3 minit) </a:t>
            </a:r>
            <a:endParaRPr/>
          </a:p>
          <a:p>
            <a:pPr indent="-228600" lvl="0" marL="228600" rtl="0" algn="l">
              <a:lnSpc>
                <a:spcPct val="90000"/>
              </a:lnSpc>
              <a:spcBef>
                <a:spcPts val="1000"/>
              </a:spcBef>
              <a:spcAft>
                <a:spcPts val="0"/>
              </a:spcAft>
              <a:buClr>
                <a:schemeClr val="dk1"/>
              </a:buClr>
              <a:buSzPts val="2200"/>
              <a:buChar char="•"/>
            </a:pPr>
            <a:r>
              <a:rPr lang="en-MY"/>
              <a:t>• Menilai pengetahuan HIV/AIDS </a:t>
            </a:r>
            <a:endParaRPr/>
          </a:p>
          <a:p>
            <a:pPr indent="0" lvl="0" marL="0" rtl="0" algn="l">
              <a:lnSpc>
                <a:spcPct val="90000"/>
              </a:lnSpc>
              <a:spcBef>
                <a:spcPts val="1000"/>
              </a:spcBef>
              <a:spcAft>
                <a:spcPts val="0"/>
              </a:spcAft>
              <a:buClr>
                <a:schemeClr val="dk1"/>
              </a:buClr>
              <a:buSzPts val="2200"/>
              <a:buNone/>
            </a:pPr>
            <a:r>
              <a:t/>
            </a:r>
            <a:endParaRPr/>
          </a:p>
          <a:p>
            <a:pPr indent="0" lvl="0" marL="0" rtl="0" algn="l">
              <a:lnSpc>
                <a:spcPct val="90000"/>
              </a:lnSpc>
              <a:spcBef>
                <a:spcPts val="1000"/>
              </a:spcBef>
              <a:spcAft>
                <a:spcPts val="0"/>
              </a:spcAft>
              <a:buClr>
                <a:schemeClr val="dk1"/>
              </a:buClr>
              <a:buSzPts val="2200"/>
              <a:buNone/>
            </a:pPr>
            <a:r>
              <a:rPr b="1" lang="en-MY"/>
              <a:t>4.Bincang tentang ujian HIV (3-5 minit) </a:t>
            </a:r>
            <a:endParaRPr/>
          </a:p>
          <a:p>
            <a:pPr indent="0" lvl="0" marL="0" rtl="0" algn="l">
              <a:lnSpc>
                <a:spcPct val="90000"/>
              </a:lnSpc>
              <a:spcBef>
                <a:spcPts val="1000"/>
              </a:spcBef>
              <a:spcAft>
                <a:spcPts val="0"/>
              </a:spcAft>
              <a:buClr>
                <a:schemeClr val="dk1"/>
              </a:buClr>
              <a:buSzPts val="2200"/>
              <a:buNone/>
            </a:pPr>
            <a:r>
              <a:rPr lang="en-MY"/>
              <a:t>• Meneroka sejarah ujian lalu</a:t>
            </a:r>
            <a:endParaRPr/>
          </a:p>
          <a:p>
            <a:pPr indent="0" lvl="0" marL="0" rtl="0" algn="l">
              <a:lnSpc>
                <a:spcPct val="90000"/>
              </a:lnSpc>
              <a:spcBef>
                <a:spcPts val="1000"/>
              </a:spcBef>
              <a:spcAft>
                <a:spcPts val="0"/>
              </a:spcAft>
              <a:buClr>
                <a:schemeClr val="dk1"/>
              </a:buClr>
              <a:buSzPts val="2200"/>
              <a:buNone/>
            </a:pPr>
            <a:r>
              <a:rPr lang="en-MY"/>
              <a:t> • Bincang tentang prosedur ujian </a:t>
            </a:r>
            <a:endParaRPr/>
          </a:p>
          <a:p>
            <a:pPr indent="0" lvl="0" marL="0" rtl="0" algn="l">
              <a:lnSpc>
                <a:spcPct val="90000"/>
              </a:lnSpc>
              <a:spcBef>
                <a:spcPts val="1000"/>
              </a:spcBef>
              <a:spcAft>
                <a:spcPts val="0"/>
              </a:spcAft>
              <a:buClr>
                <a:schemeClr val="dk1"/>
              </a:buClr>
              <a:buSzPts val="2200"/>
              <a:buNone/>
            </a:pPr>
            <a:r>
              <a:rPr lang="en-MY"/>
              <a:t>• Bincang kefahaman keputusan HIV positif dan negative </a:t>
            </a:r>
            <a:endParaRPr/>
          </a:p>
          <a:p>
            <a:pPr indent="0" lvl="0" marL="0" rtl="0" algn="l">
              <a:lnSpc>
                <a:spcPct val="90000"/>
              </a:lnSpc>
              <a:spcBef>
                <a:spcPts val="1000"/>
              </a:spcBef>
              <a:spcAft>
                <a:spcPts val="0"/>
              </a:spcAft>
              <a:buClr>
                <a:schemeClr val="dk1"/>
              </a:buClr>
              <a:buSzPts val="2200"/>
              <a:buNone/>
            </a:pPr>
            <a:r>
              <a:rPr lang="en-MY"/>
              <a:t>• Meneroka kefahaman implikasi ujian HIV</a:t>
            </a:r>
            <a:endParaRPr/>
          </a:p>
        </p:txBody>
      </p:sp>
      <p:pic>
        <p:nvPicPr>
          <p:cNvPr id="221" name="Google Shape;221;p30"/>
          <p:cNvPicPr preferRelativeResize="0"/>
          <p:nvPr/>
        </p:nvPicPr>
        <p:blipFill rotWithShape="1">
          <a:blip r:embed="rId3">
            <a:alphaModFix/>
          </a:blip>
          <a:srcRect b="0" l="0" r="0" t="0"/>
          <a:stretch/>
        </p:blipFill>
        <p:spPr>
          <a:xfrm>
            <a:off x="6557964" y="1928813"/>
            <a:ext cx="4414836" cy="25574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1"/>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1" lang="en-MY"/>
              <a:t>5. Bincang tentang pencegahan jangkitan atau pengurangan risiko (3 – 5 minit)</a:t>
            </a:r>
            <a:endParaRPr/>
          </a:p>
          <a:p>
            <a:pPr indent="0" lvl="0" marL="0" rtl="0" algn="l">
              <a:lnSpc>
                <a:spcPct val="90000"/>
              </a:lnSpc>
              <a:spcBef>
                <a:spcPts val="1000"/>
              </a:spcBef>
              <a:spcAft>
                <a:spcPts val="0"/>
              </a:spcAft>
              <a:buClr>
                <a:schemeClr val="dk1"/>
              </a:buClr>
              <a:buSzPts val="2200"/>
              <a:buNone/>
            </a:pPr>
            <a:r>
              <a:rPr lang="en-MY"/>
              <a:t>• Bincang mengenai pencegahan jangkitan </a:t>
            </a:r>
            <a:endParaRPr/>
          </a:p>
          <a:p>
            <a:pPr indent="0" lvl="0" marL="0" rtl="0" algn="l">
              <a:lnSpc>
                <a:spcPct val="90000"/>
              </a:lnSpc>
              <a:spcBef>
                <a:spcPts val="1000"/>
              </a:spcBef>
              <a:spcAft>
                <a:spcPts val="0"/>
              </a:spcAft>
              <a:buClr>
                <a:schemeClr val="dk1"/>
              </a:buClr>
              <a:buSzPts val="2200"/>
              <a:buNone/>
            </a:pPr>
            <a:r>
              <a:rPr lang="en-MY"/>
              <a:t>• Menilai pilihan mengurangkan risiko. </a:t>
            </a:r>
            <a:endParaRPr/>
          </a:p>
          <a:p>
            <a:pPr indent="0" lvl="0" marL="0" rtl="0" algn="l">
              <a:lnSpc>
                <a:spcPct val="90000"/>
              </a:lnSpc>
              <a:spcBef>
                <a:spcPts val="1000"/>
              </a:spcBef>
              <a:spcAft>
                <a:spcPts val="0"/>
              </a:spcAft>
              <a:buClr>
                <a:schemeClr val="dk1"/>
              </a:buClr>
              <a:buSzPts val="2200"/>
              <a:buNone/>
            </a:pPr>
            <a:r>
              <a:t/>
            </a:r>
            <a:endParaRPr/>
          </a:p>
          <a:p>
            <a:pPr indent="0" lvl="0" marL="0" rtl="0" algn="l">
              <a:lnSpc>
                <a:spcPct val="90000"/>
              </a:lnSpc>
              <a:spcBef>
                <a:spcPts val="1000"/>
              </a:spcBef>
              <a:spcAft>
                <a:spcPts val="0"/>
              </a:spcAft>
              <a:buClr>
                <a:schemeClr val="dk1"/>
              </a:buClr>
              <a:buSzPts val="2200"/>
              <a:buNone/>
            </a:pPr>
            <a:r>
              <a:rPr b="1" lang="en-MY"/>
              <a:t>6. Persetujuan menjalani ujian (2 minit) </a:t>
            </a:r>
            <a:endParaRPr/>
          </a:p>
          <a:p>
            <a:pPr indent="0" lvl="0" marL="0" rtl="0" algn="l">
              <a:lnSpc>
                <a:spcPct val="90000"/>
              </a:lnSpc>
              <a:spcBef>
                <a:spcPts val="1000"/>
              </a:spcBef>
              <a:spcAft>
                <a:spcPts val="0"/>
              </a:spcAft>
              <a:buClr>
                <a:schemeClr val="dk1"/>
              </a:buClr>
              <a:buSzPts val="2200"/>
              <a:buNone/>
            </a:pPr>
            <a:r>
              <a:rPr lang="en-MY"/>
              <a:t>• Mendapatkan persetujuan dan pengesahan menerima kaunseling sebelum ujian.</a:t>
            </a:r>
            <a:endParaRPr/>
          </a:p>
        </p:txBody>
      </p:sp>
      <p:pic>
        <p:nvPicPr>
          <p:cNvPr id="227" name="Google Shape;227;p31"/>
          <p:cNvPicPr preferRelativeResize="0"/>
          <p:nvPr/>
        </p:nvPicPr>
        <p:blipFill rotWithShape="1">
          <a:blip r:embed="rId3">
            <a:alphaModFix/>
          </a:blip>
          <a:srcRect b="0" l="0" r="0" t="0"/>
          <a:stretch/>
        </p:blipFill>
        <p:spPr>
          <a:xfrm>
            <a:off x="8705849" y="41910"/>
            <a:ext cx="2124075" cy="2152650"/>
          </a:xfrm>
          <a:prstGeom prst="rect">
            <a:avLst/>
          </a:prstGeom>
          <a:noFill/>
          <a:ln>
            <a:noFill/>
          </a:ln>
        </p:spPr>
      </p:pic>
      <p:pic>
        <p:nvPicPr>
          <p:cNvPr id="228" name="Google Shape;228;p31"/>
          <p:cNvPicPr preferRelativeResize="0"/>
          <p:nvPr/>
        </p:nvPicPr>
        <p:blipFill rotWithShape="1">
          <a:blip r:embed="rId4">
            <a:alphaModFix/>
          </a:blip>
          <a:srcRect b="0" l="0" r="0" t="0"/>
          <a:stretch/>
        </p:blipFill>
        <p:spPr>
          <a:xfrm>
            <a:off x="314325" y="5300663"/>
            <a:ext cx="11877675" cy="15573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MY"/>
              <a:t>LANGKAH-LANGKAH &amp; PANDUAN KAUNSELING SELEPAS UJIAN HIV</a:t>
            </a:r>
            <a:endParaRPr/>
          </a:p>
        </p:txBody>
      </p:sp>
      <p:sp>
        <p:nvSpPr>
          <p:cNvPr id="234" name="Google Shape;234;p32"/>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MY">
                <a:latin typeface="Overlock"/>
                <a:ea typeface="Overlock"/>
                <a:cs typeface="Overlock"/>
                <a:sym typeface="Overlock"/>
              </a:rPr>
              <a:t>Dibahagikan kepada 2 keadaan:</a:t>
            </a:r>
            <a:endParaRPr/>
          </a:p>
          <a:p>
            <a:pPr indent="-88900" lvl="0" marL="228600" rtl="0" algn="l">
              <a:lnSpc>
                <a:spcPct val="90000"/>
              </a:lnSpc>
              <a:spcBef>
                <a:spcPts val="1000"/>
              </a:spcBef>
              <a:spcAft>
                <a:spcPts val="0"/>
              </a:spcAft>
              <a:buClr>
                <a:schemeClr val="dk1"/>
              </a:buClr>
              <a:buSzPts val="2200"/>
              <a:buNone/>
            </a:pPr>
            <a:r>
              <a:t/>
            </a:r>
            <a:endParaRPr>
              <a:latin typeface="Overlock"/>
              <a:ea typeface="Overlock"/>
              <a:cs typeface="Overlock"/>
              <a:sym typeface="Overlock"/>
            </a:endParaRPr>
          </a:p>
          <a:p>
            <a:pPr indent="-228600" lvl="0" marL="228600" rtl="0" algn="l">
              <a:lnSpc>
                <a:spcPct val="90000"/>
              </a:lnSpc>
              <a:spcBef>
                <a:spcPts val="1000"/>
              </a:spcBef>
              <a:spcAft>
                <a:spcPts val="0"/>
              </a:spcAft>
              <a:buClr>
                <a:schemeClr val="dk1"/>
              </a:buClr>
              <a:buSzPts val="2200"/>
              <a:buChar char="•"/>
            </a:pPr>
            <a:r>
              <a:rPr lang="en-MY">
                <a:latin typeface="Overlock"/>
                <a:ea typeface="Overlock"/>
                <a:cs typeface="Overlock"/>
                <a:sym typeface="Overlock"/>
              </a:rPr>
              <a:t>Keputusan ujian Negatif</a:t>
            </a:r>
            <a:endParaRPr>
              <a:latin typeface="Overlock"/>
              <a:ea typeface="Overlock"/>
              <a:cs typeface="Overlock"/>
              <a:sym typeface="Overlock"/>
            </a:endParaRPr>
          </a:p>
          <a:p>
            <a:pPr indent="-88900" lvl="0" marL="228600" rtl="0" algn="l">
              <a:lnSpc>
                <a:spcPct val="90000"/>
              </a:lnSpc>
              <a:spcBef>
                <a:spcPts val="1000"/>
              </a:spcBef>
              <a:spcAft>
                <a:spcPts val="0"/>
              </a:spcAft>
              <a:buClr>
                <a:schemeClr val="dk1"/>
              </a:buClr>
              <a:buSzPts val="2200"/>
              <a:buNone/>
            </a:pPr>
            <a:r>
              <a:t/>
            </a:r>
            <a:endParaRPr>
              <a:latin typeface="Overlock"/>
              <a:ea typeface="Overlock"/>
              <a:cs typeface="Overlock"/>
              <a:sym typeface="Overlock"/>
            </a:endParaRPr>
          </a:p>
          <a:p>
            <a:pPr indent="-88900" lvl="0" marL="228600" rtl="0" algn="l">
              <a:lnSpc>
                <a:spcPct val="90000"/>
              </a:lnSpc>
              <a:spcBef>
                <a:spcPts val="1000"/>
              </a:spcBef>
              <a:spcAft>
                <a:spcPts val="0"/>
              </a:spcAft>
              <a:buClr>
                <a:schemeClr val="dk1"/>
              </a:buClr>
              <a:buSzPts val="2200"/>
              <a:buNone/>
            </a:pPr>
            <a:r>
              <a:t/>
            </a:r>
            <a:endParaRPr>
              <a:latin typeface="Overlock"/>
              <a:ea typeface="Overlock"/>
              <a:cs typeface="Overlock"/>
              <a:sym typeface="Overlock"/>
            </a:endParaRPr>
          </a:p>
          <a:p>
            <a:pPr indent="-228600" lvl="0" marL="228600" rtl="0" algn="l">
              <a:lnSpc>
                <a:spcPct val="90000"/>
              </a:lnSpc>
              <a:spcBef>
                <a:spcPts val="1000"/>
              </a:spcBef>
              <a:spcAft>
                <a:spcPts val="0"/>
              </a:spcAft>
              <a:buClr>
                <a:schemeClr val="dk1"/>
              </a:buClr>
              <a:buSzPts val="2200"/>
              <a:buChar char="•"/>
            </a:pPr>
            <a:r>
              <a:rPr lang="en-MY">
                <a:latin typeface="Overlock"/>
                <a:ea typeface="Overlock"/>
                <a:cs typeface="Overlock"/>
                <a:sym typeface="Overlock"/>
              </a:rPr>
              <a:t>Keputusan ujian Positif</a:t>
            </a:r>
            <a:endParaRPr>
              <a:latin typeface="Overlock"/>
              <a:ea typeface="Overlock"/>
              <a:cs typeface="Overlock"/>
              <a:sym typeface="Overlock"/>
            </a:endParaRPr>
          </a:p>
        </p:txBody>
      </p:sp>
      <p:pic>
        <p:nvPicPr>
          <p:cNvPr id="235" name="Google Shape;235;p32"/>
          <p:cNvPicPr preferRelativeResize="0"/>
          <p:nvPr/>
        </p:nvPicPr>
        <p:blipFill rotWithShape="1">
          <a:blip r:embed="rId3">
            <a:alphaModFix/>
          </a:blip>
          <a:srcRect b="0" l="0" r="0" t="0"/>
          <a:stretch/>
        </p:blipFill>
        <p:spPr>
          <a:xfrm>
            <a:off x="5700712" y="3055431"/>
            <a:ext cx="5186363" cy="33004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dk1"/>
              </a:buClr>
              <a:buSzPct val="100000"/>
              <a:buFont typeface="Century Gothic"/>
              <a:buNone/>
            </a:pPr>
            <a:r>
              <a:rPr lang="en-MY"/>
              <a:t>POST-TEST COUNSELLING SUPPORT AND SERVICES</a:t>
            </a:r>
            <a:br>
              <a:rPr lang="en-MY"/>
            </a:br>
            <a:endParaRPr/>
          </a:p>
        </p:txBody>
      </p:sp>
      <p:sp>
        <p:nvSpPr>
          <p:cNvPr id="241" name="Google Shape;241;p33"/>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MY"/>
              <a:t>HIV test result should be offered in person as part of an individual (or couple) post-test counselling session</a:t>
            </a:r>
            <a:endParaRPr/>
          </a:p>
          <a:p>
            <a:pPr indent="-228600" lvl="0" marL="228600" rtl="0" algn="l">
              <a:lnSpc>
                <a:spcPct val="90000"/>
              </a:lnSpc>
              <a:spcBef>
                <a:spcPts val="1000"/>
              </a:spcBef>
              <a:spcAft>
                <a:spcPts val="0"/>
              </a:spcAft>
              <a:buClr>
                <a:schemeClr val="dk1"/>
              </a:buClr>
              <a:buSzPts val="2200"/>
              <a:buChar char="•"/>
            </a:pPr>
            <a:r>
              <a:rPr lang="en-MY"/>
              <a:t>Provide both HIV-negative and HIV-positive client with test results and counselling</a:t>
            </a:r>
            <a:endParaRPr/>
          </a:p>
          <a:p>
            <a:pPr indent="-228600" lvl="0" marL="228600" rtl="0" algn="l">
              <a:lnSpc>
                <a:spcPct val="90000"/>
              </a:lnSpc>
              <a:spcBef>
                <a:spcPts val="1000"/>
              </a:spcBef>
              <a:spcAft>
                <a:spcPts val="0"/>
              </a:spcAft>
              <a:buClr>
                <a:schemeClr val="dk1"/>
              </a:buClr>
              <a:buSzPts val="2200"/>
              <a:buChar char="•"/>
            </a:pPr>
            <a:r>
              <a:rPr lang="en-MY"/>
              <a:t>Ensure privacy when providing HIV test results</a:t>
            </a:r>
            <a:endParaRPr/>
          </a:p>
          <a:p>
            <a:pPr indent="-228600" lvl="0" marL="228600" rtl="0" algn="l">
              <a:lnSpc>
                <a:spcPct val="90000"/>
              </a:lnSpc>
              <a:spcBef>
                <a:spcPts val="1000"/>
              </a:spcBef>
              <a:spcAft>
                <a:spcPts val="0"/>
              </a:spcAft>
              <a:buClr>
                <a:schemeClr val="dk1"/>
              </a:buClr>
              <a:buSzPts val="2200"/>
              <a:buChar char="•"/>
            </a:pPr>
            <a:r>
              <a:rPr lang="en-MY"/>
              <a:t>Reassure client you will keep the conversation and test results confidential</a:t>
            </a:r>
            <a:endParaRPr/>
          </a:p>
          <a:p>
            <a:pPr indent="-228600" lvl="0" marL="228600" rtl="0" algn="l">
              <a:lnSpc>
                <a:spcPct val="90000"/>
              </a:lnSpc>
              <a:spcBef>
                <a:spcPts val="1000"/>
              </a:spcBef>
              <a:spcAft>
                <a:spcPts val="0"/>
              </a:spcAft>
              <a:buClr>
                <a:schemeClr val="dk1"/>
              </a:buClr>
              <a:buSzPts val="2200"/>
              <a:buChar char="•"/>
            </a:pPr>
            <a:r>
              <a:rPr lang="en-MY"/>
              <a:t>Inform client that follow-up treatment, care, support are available, including support for disclosure when needed</a:t>
            </a:r>
            <a:endParaRPr/>
          </a:p>
        </p:txBody>
      </p:sp>
      <p:pic>
        <p:nvPicPr>
          <p:cNvPr id="242" name="Google Shape;242;p33"/>
          <p:cNvPicPr preferRelativeResize="0"/>
          <p:nvPr/>
        </p:nvPicPr>
        <p:blipFill rotWithShape="1">
          <a:blip r:embed="rId3">
            <a:alphaModFix/>
          </a:blip>
          <a:srcRect b="0" l="0" r="0" t="0"/>
          <a:stretch/>
        </p:blipFill>
        <p:spPr>
          <a:xfrm>
            <a:off x="6096000" y="5014912"/>
            <a:ext cx="4548188" cy="1743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MY"/>
              <a:t>KEPUTUSAN NEGATIF</a:t>
            </a:r>
            <a:endParaRPr/>
          </a:p>
        </p:txBody>
      </p:sp>
      <p:sp>
        <p:nvSpPr>
          <p:cNvPr id="248" name="Google Shape;248;p34"/>
          <p:cNvSpPr txBox="1"/>
          <p:nvPr>
            <p:ph idx="1" type="body"/>
          </p:nvPr>
        </p:nvSpPr>
        <p:spPr>
          <a:xfrm>
            <a:off x="685800" y="2566035"/>
            <a:ext cx="10820400" cy="4024125"/>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b="1" lang="en-MY">
                <a:latin typeface="Arial"/>
                <a:ea typeface="Arial"/>
                <a:cs typeface="Arial"/>
                <a:sym typeface="Arial"/>
              </a:rPr>
              <a:t>1. Memberi keputusan (2-3 minit)</a:t>
            </a:r>
            <a:endParaRPr/>
          </a:p>
          <a:p>
            <a:pPr indent="-99377" lvl="0" marL="228600" rtl="0" algn="l">
              <a:lnSpc>
                <a:spcPct val="90000"/>
              </a:lnSpc>
              <a:spcBef>
                <a:spcPts val="1000"/>
              </a:spcBef>
              <a:spcAft>
                <a:spcPts val="0"/>
              </a:spcAft>
              <a:buClr>
                <a:schemeClr val="dk1"/>
              </a:buClr>
              <a:buSzPct val="100000"/>
              <a:buNone/>
            </a:pPr>
            <a:r>
              <a:t/>
            </a:r>
            <a:endParaRPr b="1">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en-MY" sz="1600">
                <a:latin typeface="Arial"/>
                <a:ea typeface="Arial"/>
                <a:cs typeface="Arial"/>
                <a:sym typeface="Arial"/>
              </a:rPr>
              <a:t>• Sekiranya klien berisiko, nyatakan kebimbangan anda mengenainya serta bincang mengenai teknik pengurangan risiko (bagi risiko yang berkaitan). </a:t>
            </a:r>
            <a:endParaRPr/>
          </a:p>
          <a:p>
            <a:pPr indent="0" lvl="0" marL="0" rtl="0" algn="l">
              <a:lnSpc>
                <a:spcPct val="90000"/>
              </a:lnSpc>
              <a:spcBef>
                <a:spcPts val="1000"/>
              </a:spcBef>
              <a:spcAft>
                <a:spcPts val="0"/>
              </a:spcAft>
              <a:buClr>
                <a:schemeClr val="dk1"/>
              </a:buClr>
              <a:buSzPct val="100000"/>
              <a:buNone/>
            </a:pPr>
            <a:r>
              <a:t/>
            </a:r>
            <a:endParaRPr sz="16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en-MY" sz="1600">
                <a:latin typeface="Arial"/>
                <a:ea typeface="Arial"/>
                <a:cs typeface="Arial"/>
                <a:sym typeface="Arial"/>
              </a:rPr>
              <a:t>• Meneroka tingkahlaku yang boleh diubah oleh klien. </a:t>
            </a:r>
            <a:endParaRPr/>
          </a:p>
          <a:p>
            <a:pPr indent="0" lvl="0" marL="0" rtl="0" algn="l">
              <a:lnSpc>
                <a:spcPct val="90000"/>
              </a:lnSpc>
              <a:spcBef>
                <a:spcPts val="1000"/>
              </a:spcBef>
              <a:spcAft>
                <a:spcPts val="0"/>
              </a:spcAft>
              <a:buClr>
                <a:schemeClr val="dk1"/>
              </a:buClr>
              <a:buSzPct val="100000"/>
              <a:buNone/>
            </a:pPr>
            <a:r>
              <a:t/>
            </a:r>
            <a:endParaRPr sz="16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en-MY" sz="1600">
                <a:latin typeface="Arial"/>
                <a:ea typeface="Arial"/>
                <a:cs typeface="Arial"/>
                <a:sym typeface="Arial"/>
              </a:rPr>
              <a:t>• Mengenalpasti langkah yang munasabah tetapi mencabar untuk mengurangkan risiko. </a:t>
            </a:r>
            <a:endParaRPr/>
          </a:p>
          <a:p>
            <a:pPr indent="0" lvl="0" marL="0" rtl="0" algn="l">
              <a:lnSpc>
                <a:spcPct val="90000"/>
              </a:lnSpc>
              <a:spcBef>
                <a:spcPts val="1000"/>
              </a:spcBef>
              <a:spcAft>
                <a:spcPts val="0"/>
              </a:spcAft>
              <a:buClr>
                <a:schemeClr val="dk1"/>
              </a:buClr>
              <a:buSzPct val="100000"/>
              <a:buNone/>
            </a:pPr>
            <a:r>
              <a:t/>
            </a:r>
            <a:endParaRPr sz="16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en-MY" sz="1600">
                <a:latin typeface="Arial"/>
                <a:ea typeface="Arial"/>
                <a:cs typeface="Arial"/>
                <a:sym typeface="Arial"/>
              </a:rPr>
              <a:t>• Mengenalpasti sokongan atau halangan terhadap langkah pengurangan risiko klien. </a:t>
            </a:r>
            <a:endParaRPr/>
          </a:p>
          <a:p>
            <a:pPr indent="0" lvl="0" marL="0" rtl="0" algn="l">
              <a:lnSpc>
                <a:spcPct val="90000"/>
              </a:lnSpc>
              <a:spcBef>
                <a:spcPts val="1000"/>
              </a:spcBef>
              <a:spcAft>
                <a:spcPts val="0"/>
              </a:spcAft>
              <a:buClr>
                <a:schemeClr val="dk1"/>
              </a:buClr>
              <a:buSzPct val="100000"/>
              <a:buNone/>
            </a:pPr>
            <a:r>
              <a:t/>
            </a:r>
            <a:endParaRPr sz="16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en-MY" sz="1600">
                <a:latin typeface="Arial"/>
                <a:ea typeface="Arial"/>
                <a:cs typeface="Arial"/>
                <a:sym typeface="Arial"/>
              </a:rPr>
              <a:t>• Selesaikan masalah atau isu berkaitan dengan rancangan pengurangan risiko. </a:t>
            </a:r>
            <a:endParaRPr/>
          </a:p>
          <a:p>
            <a:pPr indent="0" lvl="0" marL="0" rtl="0" algn="l">
              <a:lnSpc>
                <a:spcPct val="90000"/>
              </a:lnSpc>
              <a:spcBef>
                <a:spcPts val="1000"/>
              </a:spcBef>
              <a:spcAft>
                <a:spcPts val="0"/>
              </a:spcAft>
              <a:buClr>
                <a:schemeClr val="dk1"/>
              </a:buClr>
              <a:buSzPct val="100000"/>
              <a:buNone/>
            </a:pPr>
            <a:r>
              <a:t/>
            </a:r>
            <a:endParaRPr sz="16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en-MY" sz="1600">
                <a:latin typeface="Arial"/>
                <a:ea typeface="Arial"/>
                <a:cs typeface="Arial"/>
                <a:sym typeface="Arial"/>
              </a:rPr>
              <a:t>• Menyetujui rancangan tersebut sebagai berpatutan dan memuaskan.</a:t>
            </a:r>
            <a:endParaRPr b="1" sz="1600">
              <a:latin typeface="Arial"/>
              <a:ea typeface="Arial"/>
              <a:cs typeface="Arial"/>
              <a:sym typeface="Arial"/>
            </a:endParaRPr>
          </a:p>
        </p:txBody>
      </p:sp>
      <p:pic>
        <p:nvPicPr>
          <p:cNvPr id="249" name="Google Shape;249;p34"/>
          <p:cNvPicPr preferRelativeResize="0"/>
          <p:nvPr/>
        </p:nvPicPr>
        <p:blipFill rotWithShape="1">
          <a:blip r:embed="rId3">
            <a:alphaModFix/>
          </a:blip>
          <a:srcRect b="0" l="0" r="0" t="0"/>
          <a:stretch/>
        </p:blipFill>
        <p:spPr>
          <a:xfrm>
            <a:off x="8458200" y="4071937"/>
            <a:ext cx="3048000" cy="1714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35"/>
          <p:cNvPicPr preferRelativeResize="0"/>
          <p:nvPr/>
        </p:nvPicPr>
        <p:blipFill rotWithShape="1">
          <a:blip r:embed="rId3">
            <a:alphaModFix/>
          </a:blip>
          <a:srcRect b="0" l="0" r="0" t="0"/>
          <a:stretch/>
        </p:blipFill>
        <p:spPr>
          <a:xfrm>
            <a:off x="9329737" y="3157538"/>
            <a:ext cx="2438399" cy="3455481"/>
          </a:xfrm>
          <a:prstGeom prst="rect">
            <a:avLst/>
          </a:prstGeom>
          <a:noFill/>
          <a:ln>
            <a:noFill/>
          </a:ln>
        </p:spPr>
      </p:pic>
      <p:sp>
        <p:nvSpPr>
          <p:cNvPr id="255" name="Google Shape;255;p35"/>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MY"/>
              <a:t>KEPUTUSAN NEGATIF</a:t>
            </a:r>
            <a:endParaRPr/>
          </a:p>
        </p:txBody>
      </p:sp>
      <p:sp>
        <p:nvSpPr>
          <p:cNvPr id="256" name="Google Shape;256;p35"/>
          <p:cNvSpPr txBox="1"/>
          <p:nvPr>
            <p:ph idx="1" type="body"/>
          </p:nvPr>
        </p:nvSpPr>
        <p:spPr>
          <a:xfrm>
            <a:off x="685800" y="2194560"/>
            <a:ext cx="10715625" cy="4024125"/>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b="1" lang="en-MY"/>
              <a:t>2. Meneroka pilihan pengurangan risiko (4 – 5 mimit)</a:t>
            </a:r>
            <a:endParaRPr/>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00000"/>
              <a:buNone/>
            </a:pPr>
            <a:r>
              <a:rPr lang="en-MY" sz="1800"/>
              <a:t>• Sekiranya klien berisiko, nyatakan kebimbangan anda mengenainya serta bincang mengenai teknik pengurangan risiko (bagi risiko yang berkaitan).</a:t>
            </a:r>
            <a:endParaRPr/>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rPr lang="en-MY" sz="1800"/>
              <a:t>• Meneroka tingkahlaku yang boleh diubah oleh klien.</a:t>
            </a:r>
            <a:endParaRPr/>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rPr lang="en-MY" sz="1800"/>
              <a:t>• Mengenalpasti langkah yang munasabah tetapi mencabar untuk mengurangkan risiko.</a:t>
            </a:r>
            <a:endParaRPr/>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rPr lang="en-MY" sz="1800"/>
              <a:t>• Mengenalpasti sokongan atau halangan terhadap langkah pengurangan risiko klien.</a:t>
            </a:r>
            <a:endParaRPr/>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rPr lang="en-MY" sz="1800"/>
              <a:t>• Selesaikan masalah atau isu berkaitan dengan rancangan pengurangan risiko.</a:t>
            </a:r>
            <a:endParaRPr/>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rPr lang="en-MY" sz="1800"/>
              <a:t>• Menyetujui rancangan tersebut sebagai berpatutan dan memuaskan.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36"/>
          <p:cNvPicPr preferRelativeResize="0"/>
          <p:nvPr/>
        </p:nvPicPr>
        <p:blipFill rotWithShape="1">
          <a:blip r:embed="rId3">
            <a:alphaModFix/>
          </a:blip>
          <a:srcRect b="0" l="0" r="0" t="0"/>
          <a:stretch/>
        </p:blipFill>
        <p:spPr>
          <a:xfrm>
            <a:off x="7686675" y="5557838"/>
            <a:ext cx="4162425" cy="1095374"/>
          </a:xfrm>
          <a:prstGeom prst="rect">
            <a:avLst/>
          </a:prstGeom>
          <a:noFill/>
          <a:ln>
            <a:noFill/>
          </a:ln>
        </p:spPr>
      </p:pic>
      <p:sp>
        <p:nvSpPr>
          <p:cNvPr id="262" name="Google Shape;262;p3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MY"/>
              <a:t>KEPUTUSAN POSITIF.</a:t>
            </a:r>
            <a:endParaRPr/>
          </a:p>
        </p:txBody>
      </p:sp>
      <p:sp>
        <p:nvSpPr>
          <p:cNvPr id="263" name="Google Shape;263;p36"/>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rgbClr val="002060"/>
              </a:buClr>
              <a:buSzPts val="2200"/>
              <a:buAutoNum type="arabicPeriod"/>
            </a:pPr>
            <a:r>
              <a:rPr b="1" lang="en-MY">
                <a:solidFill>
                  <a:srgbClr val="002060"/>
                </a:solidFill>
              </a:rPr>
              <a:t>Memberi Keputusan (3-5minit).</a:t>
            </a:r>
            <a:endParaRPr/>
          </a:p>
          <a:p>
            <a:pPr indent="0" lvl="0" marL="0" rtl="0" algn="l">
              <a:lnSpc>
                <a:spcPct val="90000"/>
              </a:lnSpc>
              <a:spcBef>
                <a:spcPts val="1000"/>
              </a:spcBef>
              <a:spcAft>
                <a:spcPts val="0"/>
              </a:spcAft>
              <a:buClr>
                <a:schemeClr val="dk1"/>
              </a:buClr>
              <a:buSzPts val="2200"/>
              <a:buNone/>
            </a:pPr>
            <a:r>
              <a:t/>
            </a:r>
            <a:endParaRPr b="1">
              <a:solidFill>
                <a:srgbClr val="002060"/>
              </a:solidFill>
            </a:endParaRPr>
          </a:p>
          <a:p>
            <a:pPr indent="0" lvl="0" marL="0" rtl="0" algn="l">
              <a:lnSpc>
                <a:spcPct val="90000"/>
              </a:lnSpc>
              <a:spcBef>
                <a:spcPts val="1000"/>
              </a:spcBef>
              <a:spcAft>
                <a:spcPts val="0"/>
              </a:spcAft>
              <a:buClr>
                <a:srgbClr val="002060"/>
              </a:buClr>
              <a:buSzPts val="2200"/>
              <a:buNone/>
            </a:pPr>
            <a:r>
              <a:rPr lang="en-MY">
                <a:solidFill>
                  <a:srgbClr val="002060"/>
                </a:solidFill>
                <a:latin typeface="Arial"/>
                <a:ea typeface="Arial"/>
                <a:cs typeface="Arial"/>
                <a:sym typeface="Arial"/>
              </a:rPr>
              <a:t>• Memberi keputusan dengan segera.</a:t>
            </a:r>
            <a:endParaRPr/>
          </a:p>
          <a:p>
            <a:pPr indent="0" lvl="0" marL="0" rtl="0" algn="l">
              <a:lnSpc>
                <a:spcPct val="90000"/>
              </a:lnSpc>
              <a:spcBef>
                <a:spcPts val="1000"/>
              </a:spcBef>
              <a:spcAft>
                <a:spcPts val="0"/>
              </a:spcAft>
              <a:buClr>
                <a:srgbClr val="002060"/>
              </a:buClr>
              <a:buSzPts val="2200"/>
              <a:buNone/>
            </a:pPr>
            <a:r>
              <a:rPr lang="en-MY">
                <a:solidFill>
                  <a:srgbClr val="002060"/>
                </a:solidFill>
                <a:latin typeface="Arial"/>
                <a:ea typeface="Arial"/>
                <a:cs typeface="Arial"/>
                <a:sym typeface="Arial"/>
              </a:rPr>
              <a:t>• Meneroka reaksi klien terhadap keputusan ujian (beri masa kepada klien).</a:t>
            </a:r>
            <a:endParaRPr/>
          </a:p>
          <a:p>
            <a:pPr indent="0" lvl="0" marL="0" rtl="0" algn="l">
              <a:lnSpc>
                <a:spcPct val="90000"/>
              </a:lnSpc>
              <a:spcBef>
                <a:spcPts val="1000"/>
              </a:spcBef>
              <a:spcAft>
                <a:spcPts val="0"/>
              </a:spcAft>
              <a:buClr>
                <a:srgbClr val="002060"/>
              </a:buClr>
              <a:buSzPts val="2200"/>
              <a:buNone/>
            </a:pPr>
            <a:r>
              <a:rPr lang="en-MY">
                <a:solidFill>
                  <a:srgbClr val="002060"/>
                </a:solidFill>
                <a:latin typeface="Arial"/>
                <a:ea typeface="Arial"/>
                <a:cs typeface="Arial"/>
                <a:sym typeface="Arial"/>
              </a:rPr>
              <a:t>• Menilai kefahaman klien mengenai keputusan.</a:t>
            </a:r>
            <a:endParaRPr/>
          </a:p>
          <a:p>
            <a:pPr indent="0" lvl="0" marL="0" rtl="0" algn="l">
              <a:lnSpc>
                <a:spcPct val="90000"/>
              </a:lnSpc>
              <a:spcBef>
                <a:spcPts val="1000"/>
              </a:spcBef>
              <a:spcAft>
                <a:spcPts val="0"/>
              </a:spcAft>
              <a:buClr>
                <a:srgbClr val="002060"/>
              </a:buClr>
              <a:buSzPts val="2200"/>
              <a:buNone/>
            </a:pPr>
            <a:r>
              <a:rPr lang="en-MY">
                <a:solidFill>
                  <a:srgbClr val="002060"/>
                </a:solidFill>
                <a:latin typeface="Arial"/>
                <a:ea typeface="Arial"/>
                <a:cs typeface="Arial"/>
                <a:sym typeface="Arial"/>
              </a:rPr>
              <a:t>• Menilai penerimaan klien terhadap keputusan.</a:t>
            </a:r>
            <a:endParaRPr/>
          </a:p>
          <a:p>
            <a:pPr indent="0" lvl="0" marL="0" rtl="0" algn="l">
              <a:lnSpc>
                <a:spcPct val="90000"/>
              </a:lnSpc>
              <a:spcBef>
                <a:spcPts val="1000"/>
              </a:spcBef>
              <a:spcAft>
                <a:spcPts val="0"/>
              </a:spcAft>
              <a:buClr>
                <a:srgbClr val="002060"/>
              </a:buClr>
              <a:buSzPts val="2200"/>
              <a:buNone/>
            </a:pPr>
            <a:r>
              <a:rPr lang="en-MY">
                <a:solidFill>
                  <a:srgbClr val="002060"/>
                </a:solidFill>
                <a:latin typeface="Arial"/>
                <a:ea typeface="Arial"/>
                <a:cs typeface="Arial"/>
                <a:sym typeface="Arial"/>
              </a:rPr>
              <a:t>• Mengakui cabaran yang harus dihadapi apabila keputusan positif.</a:t>
            </a:r>
            <a:endParaRPr/>
          </a:p>
          <a:p>
            <a:pPr indent="0" lvl="0" marL="0" rtl="0" algn="l">
              <a:lnSpc>
                <a:spcPct val="90000"/>
              </a:lnSpc>
              <a:spcBef>
                <a:spcPts val="1000"/>
              </a:spcBef>
              <a:spcAft>
                <a:spcPts val="0"/>
              </a:spcAft>
              <a:buClr>
                <a:srgbClr val="002060"/>
              </a:buClr>
              <a:buSzPts val="2200"/>
              <a:buNone/>
            </a:pPr>
            <a:r>
              <a:rPr lang="en-MY">
                <a:solidFill>
                  <a:srgbClr val="002060"/>
                </a:solidFill>
                <a:latin typeface="Arial"/>
                <a:ea typeface="Arial"/>
                <a:cs typeface="Arial"/>
                <a:sym typeface="Arial"/>
              </a:rPr>
              <a:t>• Bincang mengenai kehidupan positif. (sekiranya klien belum bersedia  dan sediakan mereka dengan brosur atau maklumat tentang hal ini)</a:t>
            </a:r>
            <a:endParaRPr/>
          </a:p>
          <a:p>
            <a:pPr indent="-88900" lvl="0" marL="228600" rtl="0" algn="l">
              <a:lnSpc>
                <a:spcPct val="90000"/>
              </a:lnSpc>
              <a:spcBef>
                <a:spcPts val="1000"/>
              </a:spcBef>
              <a:spcAft>
                <a:spcPts val="0"/>
              </a:spcAft>
              <a:buClr>
                <a:schemeClr val="dk1"/>
              </a:buClr>
              <a:buSzPts val="2200"/>
              <a:buNone/>
            </a:pPr>
            <a:r>
              <a:t/>
            </a:r>
            <a:endParaRPr/>
          </a:p>
        </p:txBody>
      </p:sp>
      <p:pic>
        <p:nvPicPr>
          <p:cNvPr id="264" name="Google Shape;264;p36"/>
          <p:cNvPicPr preferRelativeResize="0"/>
          <p:nvPr/>
        </p:nvPicPr>
        <p:blipFill rotWithShape="1">
          <a:blip r:embed="rId4">
            <a:alphaModFix/>
          </a:blip>
          <a:srcRect b="0" l="0" r="0" t="0"/>
          <a:stretch/>
        </p:blipFill>
        <p:spPr>
          <a:xfrm>
            <a:off x="9967913" y="1628775"/>
            <a:ext cx="2224087" cy="20431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MY"/>
              <a:t>KEPUTUSAN POSITIF</a:t>
            </a:r>
            <a:endParaRPr/>
          </a:p>
        </p:txBody>
      </p:sp>
      <p:sp>
        <p:nvSpPr>
          <p:cNvPr id="270" name="Google Shape;270;p37"/>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1" lang="en-MY"/>
              <a:t>2. Mengenalpasti sokongan &amp; pemberitahuan pasangan (4 – 10 minit)</a:t>
            </a:r>
            <a:endParaRPr/>
          </a:p>
          <a:p>
            <a:pPr indent="0" lvl="0" marL="0" rtl="0" algn="l">
              <a:lnSpc>
                <a:spcPct val="90000"/>
              </a:lnSpc>
              <a:spcBef>
                <a:spcPts val="1000"/>
              </a:spcBef>
              <a:spcAft>
                <a:spcPts val="0"/>
              </a:spcAft>
              <a:buClr>
                <a:schemeClr val="dk1"/>
              </a:buClr>
              <a:buSzPts val="2200"/>
              <a:buNone/>
            </a:pPr>
            <a:r>
              <a:t/>
            </a:r>
            <a:endParaRPr b="1"/>
          </a:p>
          <a:p>
            <a:pPr indent="0" lvl="0" marL="0" rtl="0" algn="l">
              <a:lnSpc>
                <a:spcPct val="90000"/>
              </a:lnSpc>
              <a:spcBef>
                <a:spcPts val="1000"/>
              </a:spcBef>
              <a:spcAft>
                <a:spcPts val="0"/>
              </a:spcAft>
              <a:buClr>
                <a:schemeClr val="dk1"/>
              </a:buClr>
              <a:buSzPts val="2200"/>
              <a:buNone/>
            </a:pPr>
            <a:r>
              <a:rPr lang="en-MY">
                <a:latin typeface="Arial"/>
                <a:ea typeface="Arial"/>
                <a:cs typeface="Arial"/>
                <a:sym typeface="Arial"/>
              </a:rPr>
              <a:t>• Menilai siapakah yang perlu diberitahu.</a:t>
            </a:r>
            <a:endParaRPr/>
          </a:p>
          <a:p>
            <a:pPr indent="0" lvl="0" marL="0" rtl="0" algn="l">
              <a:lnSpc>
                <a:spcPct val="90000"/>
              </a:lnSpc>
              <a:spcBef>
                <a:spcPts val="1000"/>
              </a:spcBef>
              <a:spcAft>
                <a:spcPts val="0"/>
              </a:spcAft>
              <a:buClr>
                <a:schemeClr val="dk1"/>
              </a:buClr>
              <a:buSzPts val="22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200"/>
              <a:buNone/>
            </a:pPr>
            <a:r>
              <a:rPr lang="en-MY">
                <a:latin typeface="Arial"/>
                <a:ea typeface="Arial"/>
                <a:cs typeface="Arial"/>
                <a:sym typeface="Arial"/>
              </a:rPr>
              <a:t>• Mengenalpasti ahli keluarga atau sahabat yang boleh membantu klien melalui proses penerimaan HIV : Coping dan sokongan,Rancangan masa depan, Rawatan susulan serta Kehidupan positif.</a:t>
            </a:r>
            <a:endParaRPr/>
          </a:p>
        </p:txBody>
      </p:sp>
      <p:pic>
        <p:nvPicPr>
          <p:cNvPr id="271" name="Google Shape;271;p37"/>
          <p:cNvPicPr preferRelativeResize="0"/>
          <p:nvPr/>
        </p:nvPicPr>
        <p:blipFill rotWithShape="1">
          <a:blip r:embed="rId3">
            <a:alphaModFix/>
          </a:blip>
          <a:srcRect b="0" l="0" r="0" t="0"/>
          <a:stretch/>
        </p:blipFill>
        <p:spPr>
          <a:xfrm>
            <a:off x="6672263" y="5214938"/>
            <a:ext cx="3871912" cy="1643062"/>
          </a:xfrm>
          <a:prstGeom prst="rect">
            <a:avLst/>
          </a:prstGeom>
          <a:noFill/>
          <a:ln>
            <a:noFill/>
          </a:ln>
        </p:spPr>
      </p:pic>
      <p:pic>
        <p:nvPicPr>
          <p:cNvPr id="272" name="Google Shape;272;p37"/>
          <p:cNvPicPr preferRelativeResize="0"/>
          <p:nvPr/>
        </p:nvPicPr>
        <p:blipFill rotWithShape="1">
          <a:blip r:embed="rId4">
            <a:alphaModFix/>
          </a:blip>
          <a:srcRect b="0" l="0" r="0" t="0"/>
          <a:stretch/>
        </p:blipFill>
        <p:spPr>
          <a:xfrm>
            <a:off x="3148775" y="329184"/>
            <a:ext cx="1865376" cy="18653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63300"/>
              </a:buClr>
              <a:buSzPts val="4000"/>
              <a:buFont typeface="Arial"/>
              <a:buNone/>
            </a:pPr>
            <a:r>
              <a:rPr b="1" lang="en-MY" sz="4000">
                <a:solidFill>
                  <a:srgbClr val="663300"/>
                </a:solidFill>
                <a:latin typeface="Arial"/>
                <a:ea typeface="Arial"/>
                <a:cs typeface="Arial"/>
                <a:sym typeface="Arial"/>
              </a:rPr>
              <a:t>PRINCIPLES OF COUNSELING</a:t>
            </a:r>
            <a:endParaRPr/>
          </a:p>
        </p:txBody>
      </p:sp>
      <p:pic>
        <p:nvPicPr>
          <p:cNvPr id="151" name="Google Shape;151;p20"/>
          <p:cNvPicPr preferRelativeResize="0"/>
          <p:nvPr>
            <p:ph idx="1" type="body"/>
          </p:nvPr>
        </p:nvPicPr>
        <p:blipFill rotWithShape="1">
          <a:blip r:embed="rId3">
            <a:alphaModFix/>
          </a:blip>
          <a:srcRect b="0" l="0" r="0" t="0"/>
          <a:stretch/>
        </p:blipFill>
        <p:spPr>
          <a:xfrm>
            <a:off x="2325297" y="2407605"/>
            <a:ext cx="7541406" cy="3596952"/>
          </a:xfrm>
          <a:prstGeom prst="rect">
            <a:avLst/>
          </a:prstGeom>
          <a:noFill/>
          <a:ln>
            <a:noFill/>
          </a:ln>
        </p:spPr>
      </p:pic>
      <p:pic>
        <p:nvPicPr>
          <p:cNvPr id="152" name="Google Shape;152;p20"/>
          <p:cNvPicPr preferRelativeResize="0"/>
          <p:nvPr/>
        </p:nvPicPr>
        <p:blipFill rotWithShape="1">
          <a:blip r:embed="rId4">
            <a:alphaModFix/>
          </a:blip>
          <a:srcRect b="0" l="0" r="0" t="0"/>
          <a:stretch/>
        </p:blipFill>
        <p:spPr>
          <a:xfrm>
            <a:off x="8815387" y="2260600"/>
            <a:ext cx="3233737" cy="254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8"/>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MY"/>
              <a:t>KEPUTUSAN POSITIF</a:t>
            </a:r>
            <a:endParaRPr/>
          </a:p>
        </p:txBody>
      </p:sp>
      <p:sp>
        <p:nvSpPr>
          <p:cNvPr id="278" name="Google Shape;278;p38"/>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MY">
                <a:latin typeface="Arial"/>
                <a:ea typeface="Arial"/>
                <a:cs typeface="Arial"/>
                <a:sym typeface="Arial"/>
              </a:rPr>
              <a:t>• Nyatakan keperluan terhadap jagaan kesihatan berterusan.</a:t>
            </a:r>
            <a:endParaRPr/>
          </a:p>
          <a:p>
            <a:pPr indent="0" lvl="0" marL="0" rtl="0" algn="l">
              <a:lnSpc>
                <a:spcPct val="90000"/>
              </a:lnSpc>
              <a:spcBef>
                <a:spcPts val="1000"/>
              </a:spcBef>
              <a:spcAft>
                <a:spcPts val="0"/>
              </a:spcAft>
              <a:buClr>
                <a:schemeClr val="dk1"/>
              </a:buClr>
              <a:buSzPts val="22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200"/>
              <a:buNone/>
            </a:pPr>
            <a:r>
              <a:rPr lang="en-MY">
                <a:latin typeface="Arial"/>
                <a:ea typeface="Arial"/>
                <a:cs typeface="Arial"/>
                <a:sym typeface="Arial"/>
              </a:rPr>
              <a:t>• Nyatakan keperluan memberitahu pasangan.</a:t>
            </a:r>
            <a:endParaRPr/>
          </a:p>
          <a:p>
            <a:pPr indent="0" lvl="0" marL="0" rtl="0" algn="l">
              <a:lnSpc>
                <a:spcPct val="90000"/>
              </a:lnSpc>
              <a:spcBef>
                <a:spcPts val="1000"/>
              </a:spcBef>
              <a:spcAft>
                <a:spcPts val="0"/>
              </a:spcAft>
              <a:buClr>
                <a:schemeClr val="dk1"/>
              </a:buClr>
              <a:buSzPts val="22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200"/>
              <a:buNone/>
            </a:pPr>
            <a:r>
              <a:rPr lang="en-MY">
                <a:latin typeface="Arial"/>
                <a:ea typeface="Arial"/>
                <a:cs typeface="Arial"/>
                <a:sym typeface="Arial"/>
              </a:rPr>
              <a:t>• Mengesyor klien merujuk pasangannya untuk ujian.</a:t>
            </a:r>
            <a:endParaRPr/>
          </a:p>
          <a:p>
            <a:pPr indent="0" lvl="0" marL="0" rtl="0" algn="l">
              <a:lnSpc>
                <a:spcPct val="90000"/>
              </a:lnSpc>
              <a:spcBef>
                <a:spcPts val="1000"/>
              </a:spcBef>
              <a:spcAft>
                <a:spcPts val="0"/>
              </a:spcAft>
              <a:buClr>
                <a:schemeClr val="dk1"/>
              </a:buClr>
              <a:buSzPts val="22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200"/>
              <a:buNone/>
            </a:pPr>
            <a:r>
              <a:rPr lang="en-MY">
                <a:latin typeface="Arial"/>
                <a:ea typeface="Arial"/>
                <a:cs typeface="Arial"/>
                <a:sym typeface="Arial"/>
              </a:rPr>
              <a:t>• Latihan dan main-peranan.</a:t>
            </a:r>
            <a:endParaRPr/>
          </a:p>
          <a:p>
            <a:pPr indent="0" lvl="0" marL="0" rtl="0" algn="l">
              <a:lnSpc>
                <a:spcPct val="90000"/>
              </a:lnSpc>
              <a:spcBef>
                <a:spcPts val="1000"/>
              </a:spcBef>
              <a:spcAft>
                <a:spcPts val="0"/>
              </a:spcAft>
              <a:buClr>
                <a:schemeClr val="dk1"/>
              </a:buClr>
              <a:buSzPts val="22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200"/>
              <a:buNone/>
            </a:pPr>
            <a:r>
              <a:rPr lang="en-MY">
                <a:latin typeface="Arial"/>
                <a:ea typeface="Arial"/>
                <a:cs typeface="Arial"/>
                <a:sym typeface="Arial"/>
              </a:rPr>
              <a:t>• Beri kata perangsang.</a:t>
            </a:r>
            <a:endParaRPr/>
          </a:p>
          <a:p>
            <a:pPr indent="-88900" lvl="0" marL="228600" rtl="0" algn="l">
              <a:lnSpc>
                <a:spcPct val="90000"/>
              </a:lnSpc>
              <a:spcBef>
                <a:spcPts val="1000"/>
              </a:spcBef>
              <a:spcAft>
                <a:spcPts val="0"/>
              </a:spcAft>
              <a:buClr>
                <a:schemeClr val="dk1"/>
              </a:buClr>
              <a:buSzPts val="2200"/>
              <a:buNone/>
            </a:pPr>
            <a:r>
              <a:t/>
            </a:r>
            <a:endParaRPr/>
          </a:p>
        </p:txBody>
      </p:sp>
      <p:pic>
        <p:nvPicPr>
          <p:cNvPr id="279" name="Google Shape;279;p38"/>
          <p:cNvPicPr preferRelativeResize="0"/>
          <p:nvPr/>
        </p:nvPicPr>
        <p:blipFill rotWithShape="1">
          <a:blip r:embed="rId3">
            <a:alphaModFix/>
          </a:blip>
          <a:srcRect b="0" l="0" r="0" t="0"/>
          <a:stretch/>
        </p:blipFill>
        <p:spPr>
          <a:xfrm>
            <a:off x="7813138" y="2514600"/>
            <a:ext cx="3693062" cy="4171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39"/>
          <p:cNvPicPr preferRelativeResize="0"/>
          <p:nvPr/>
        </p:nvPicPr>
        <p:blipFill rotWithShape="1">
          <a:blip r:embed="rId3">
            <a:alphaModFix/>
          </a:blip>
          <a:srcRect b="0" l="0" r="0" t="0"/>
          <a:stretch/>
        </p:blipFill>
        <p:spPr>
          <a:xfrm>
            <a:off x="1" y="1643063"/>
            <a:ext cx="12192000" cy="5214938"/>
          </a:xfrm>
          <a:prstGeom prst="rect">
            <a:avLst/>
          </a:prstGeom>
          <a:noFill/>
          <a:ln>
            <a:noFill/>
          </a:ln>
        </p:spPr>
      </p:pic>
      <p:sp>
        <p:nvSpPr>
          <p:cNvPr id="285" name="Google Shape;285;p39"/>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MY"/>
              <a:t>KEPUTUSAN POSITIF</a:t>
            </a:r>
            <a:endParaRPr/>
          </a:p>
        </p:txBody>
      </p:sp>
      <p:sp>
        <p:nvSpPr>
          <p:cNvPr id="286" name="Google Shape;286;p39"/>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1" lang="en-MY"/>
              <a:t>3. Menilai rancangan pengurangan resiko (1 – 5 minit)</a:t>
            </a:r>
            <a:endParaRPr/>
          </a:p>
          <a:p>
            <a:pPr indent="0" lvl="0" marL="0" rtl="0" algn="l">
              <a:lnSpc>
                <a:spcPct val="90000"/>
              </a:lnSpc>
              <a:spcBef>
                <a:spcPts val="1000"/>
              </a:spcBef>
              <a:spcAft>
                <a:spcPts val="0"/>
              </a:spcAft>
              <a:buClr>
                <a:schemeClr val="dk1"/>
              </a:buClr>
              <a:buSzPts val="2200"/>
              <a:buNone/>
            </a:pPr>
            <a:r>
              <a:t/>
            </a:r>
            <a:endParaRPr b="1"/>
          </a:p>
          <a:p>
            <a:pPr indent="0" lvl="0" marL="0" rtl="0" algn="l">
              <a:lnSpc>
                <a:spcPct val="90000"/>
              </a:lnSpc>
              <a:spcBef>
                <a:spcPts val="1000"/>
              </a:spcBef>
              <a:spcAft>
                <a:spcPts val="0"/>
              </a:spcAft>
              <a:buClr>
                <a:schemeClr val="dk1"/>
              </a:buClr>
              <a:buSzPts val="2200"/>
              <a:buNone/>
            </a:pPr>
            <a:r>
              <a:rPr lang="en-MY">
                <a:latin typeface="Arial"/>
                <a:ea typeface="Arial"/>
                <a:cs typeface="Arial"/>
                <a:sym typeface="Arial"/>
              </a:rPr>
              <a:t>• Menilai rancangan klien dalam pengurangan risiko kepada pasangan.</a:t>
            </a:r>
            <a:endParaRPr/>
          </a:p>
          <a:p>
            <a:pPr indent="0" lvl="0" marL="0" rtl="0" algn="l">
              <a:lnSpc>
                <a:spcPct val="90000"/>
              </a:lnSpc>
              <a:spcBef>
                <a:spcPts val="1000"/>
              </a:spcBef>
              <a:spcAft>
                <a:spcPts val="0"/>
              </a:spcAft>
              <a:buClr>
                <a:schemeClr val="dk1"/>
              </a:buClr>
              <a:buSzPts val="22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200"/>
              <a:buNone/>
            </a:pPr>
            <a:r>
              <a:rPr lang="en-MY">
                <a:latin typeface="Arial"/>
                <a:ea typeface="Arial"/>
                <a:cs typeface="Arial"/>
                <a:sym typeface="Arial"/>
              </a:rPr>
              <a:t>• Galakkan klien mencegah jangkitan kepada orang lain.</a:t>
            </a:r>
            <a:endParaRPr/>
          </a:p>
          <a:p>
            <a:pPr indent="0" lvl="0" marL="0" rtl="0" algn="l">
              <a:lnSpc>
                <a:spcPct val="90000"/>
              </a:lnSpc>
              <a:spcBef>
                <a:spcPts val="1000"/>
              </a:spcBef>
              <a:spcAft>
                <a:spcPts val="0"/>
              </a:spcAft>
              <a:buClr>
                <a:schemeClr val="dk1"/>
              </a:buClr>
              <a:buSzPts val="22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200"/>
              <a:buNone/>
            </a:pPr>
            <a:r>
              <a:rPr lang="en-MY">
                <a:latin typeface="Arial"/>
                <a:ea typeface="Arial"/>
                <a:cs typeface="Arial"/>
                <a:sym typeface="Arial"/>
              </a:rPr>
              <a:t>• Merujuk client ke kaunselor HIV atau pegawai perubatan yang bertugas bagi sesi kaunseling.</a:t>
            </a:r>
            <a:endParaRPr/>
          </a:p>
          <a:p>
            <a:pPr indent="0" lvl="0" marL="0" rtl="0" algn="l">
              <a:lnSpc>
                <a:spcPct val="90000"/>
              </a:lnSpc>
              <a:spcBef>
                <a:spcPts val="1000"/>
              </a:spcBef>
              <a:spcAft>
                <a:spcPts val="0"/>
              </a:spcAft>
              <a:buClr>
                <a:schemeClr val="dk1"/>
              </a:buClr>
              <a:buSzPts val="22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40"/>
          <p:cNvPicPr preferRelativeResize="0"/>
          <p:nvPr>
            <p:ph idx="1" type="body"/>
          </p:nvPr>
        </p:nvPicPr>
        <p:blipFill rotWithShape="1">
          <a:blip r:embed="rId3">
            <a:alphaModFix/>
          </a:blip>
          <a:srcRect b="0" l="0" r="0" t="0"/>
          <a:stretch/>
        </p:blipFill>
        <p:spPr>
          <a:xfrm>
            <a:off x="2171701" y="2357437"/>
            <a:ext cx="7472362" cy="3286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1"/>
          <p:cNvPicPr preferRelativeResize="0"/>
          <p:nvPr>
            <p:ph idx="1" type="body"/>
          </p:nvPr>
        </p:nvPicPr>
        <p:blipFill rotWithShape="1">
          <a:blip r:embed="rId3">
            <a:alphaModFix/>
          </a:blip>
          <a:srcRect b="0" l="0" r="0" t="0"/>
          <a:stretch/>
        </p:blipFill>
        <p:spPr>
          <a:xfrm>
            <a:off x="2614614" y="985838"/>
            <a:ext cx="7529512" cy="56578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2"/>
          <p:cNvPicPr preferRelativeResize="0"/>
          <p:nvPr/>
        </p:nvPicPr>
        <p:blipFill rotWithShape="1">
          <a:blip r:embed="rId3">
            <a:alphaModFix/>
          </a:blip>
          <a:srcRect b="0" l="0" r="0" t="0"/>
          <a:stretch/>
        </p:blipFill>
        <p:spPr>
          <a:xfrm>
            <a:off x="5334000" y="2207427"/>
            <a:ext cx="6858000" cy="4650573"/>
          </a:xfrm>
          <a:prstGeom prst="rect">
            <a:avLst/>
          </a:prstGeom>
          <a:noFill/>
          <a:ln>
            <a:noFill/>
          </a:ln>
        </p:spPr>
      </p:pic>
      <p:sp>
        <p:nvSpPr>
          <p:cNvPr id="163" name="Google Shape;163;p22"/>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b="1" lang="en-MY"/>
              <a:t>PRINSIP KAUNSELING </a:t>
            </a:r>
            <a:endParaRPr b="1"/>
          </a:p>
        </p:txBody>
      </p:sp>
      <p:sp>
        <p:nvSpPr>
          <p:cNvPr id="164" name="Google Shape;164;p22"/>
          <p:cNvSpPr txBox="1"/>
          <p:nvPr/>
        </p:nvSpPr>
        <p:spPr>
          <a:xfrm>
            <a:off x="-295275" y="2828925"/>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CC"/>
              </a:buClr>
              <a:buSzPts val="4800"/>
              <a:buFont typeface="Arial"/>
              <a:buNone/>
            </a:pPr>
            <a:r>
              <a:rPr b="1" i="0" lang="en-MY" sz="4800" u="none" cap="none" strike="noStrike">
                <a:solidFill>
                  <a:srgbClr val="6600CC"/>
                </a:solidFill>
                <a:latin typeface="Arial"/>
                <a:ea typeface="Arial"/>
                <a:cs typeface="Arial"/>
                <a:sym typeface="Arial"/>
              </a:rPr>
              <a:t>Manusia itu Unik</a:t>
            </a:r>
            <a:endParaRPr b="1" i="0" sz="4800" u="none" cap="none" strike="noStrike">
              <a:solidFill>
                <a:srgbClr val="6600CC"/>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2895600" y="763588"/>
            <a:ext cx="8610600" cy="129381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Arial"/>
              <a:buNone/>
            </a:pPr>
            <a:r>
              <a:rPr b="1" lang="en-MY">
                <a:latin typeface="Arial"/>
                <a:ea typeface="Arial"/>
                <a:cs typeface="Arial"/>
                <a:sym typeface="Arial"/>
              </a:rPr>
              <a:t>PRINSIP KAUNSELING</a:t>
            </a:r>
            <a:endParaRPr b="1" sz="3300">
              <a:solidFill>
                <a:srgbClr val="FFFFCC"/>
              </a:solidFill>
              <a:latin typeface="Arial"/>
              <a:ea typeface="Arial"/>
              <a:cs typeface="Arial"/>
              <a:sym typeface="Arial"/>
            </a:endParaRPr>
          </a:p>
        </p:txBody>
      </p:sp>
      <p:sp>
        <p:nvSpPr>
          <p:cNvPr id="170" name="Google Shape;170;p23"/>
          <p:cNvSpPr txBox="1"/>
          <p:nvPr>
            <p:ph idx="1" type="body"/>
          </p:nvPr>
        </p:nvSpPr>
        <p:spPr>
          <a:xfrm>
            <a:off x="685800" y="2193925"/>
            <a:ext cx="10820400" cy="402431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4FAD26"/>
              </a:buClr>
              <a:buSzPts val="3600"/>
              <a:buFont typeface="Noto Sans Symbols"/>
              <a:buChar char="▪"/>
            </a:pPr>
            <a:r>
              <a:rPr b="1" lang="en-MY" sz="3600">
                <a:solidFill>
                  <a:srgbClr val="0000FF"/>
                </a:solidFill>
                <a:latin typeface="Arial"/>
                <a:ea typeface="Arial"/>
                <a:cs typeface="Arial"/>
                <a:sym typeface="Arial"/>
              </a:rPr>
              <a:t>Manusia itu unik</a:t>
            </a:r>
            <a:endParaRPr b="1" sz="3600">
              <a:solidFill>
                <a:srgbClr val="0000FF"/>
              </a:solidFill>
              <a:latin typeface="Arial"/>
              <a:ea typeface="Arial"/>
              <a:cs typeface="Arial"/>
              <a:sym typeface="Arial"/>
            </a:endParaRPr>
          </a:p>
          <a:p>
            <a:pPr indent="-342900" lvl="0" marL="342900" rtl="0" algn="l">
              <a:lnSpc>
                <a:spcPct val="90000"/>
              </a:lnSpc>
              <a:spcBef>
                <a:spcPts val="1740"/>
              </a:spcBef>
              <a:spcAft>
                <a:spcPts val="0"/>
              </a:spcAft>
              <a:buClr>
                <a:srgbClr val="4FAD26"/>
              </a:buClr>
              <a:buSzPts val="2400"/>
              <a:buFont typeface="Noto Sans Symbols"/>
              <a:buChar char="▪"/>
            </a:pPr>
            <a:r>
              <a:rPr b="1" lang="en-MY" sz="2400">
                <a:latin typeface="Arial"/>
                <a:ea typeface="Arial"/>
                <a:cs typeface="Arial"/>
                <a:sym typeface="Arial"/>
              </a:rPr>
              <a:t>Manusia cenderung ke arah kesempurnaan kendiri</a:t>
            </a:r>
            <a:endParaRPr b="1" sz="2400">
              <a:latin typeface="Arial"/>
              <a:ea typeface="Arial"/>
              <a:cs typeface="Arial"/>
              <a:sym typeface="Arial"/>
            </a:endParaRPr>
          </a:p>
          <a:p>
            <a:pPr indent="-342900" lvl="0" marL="342900" rtl="0" algn="l">
              <a:lnSpc>
                <a:spcPct val="90000"/>
              </a:lnSpc>
              <a:spcBef>
                <a:spcPts val="1440"/>
              </a:spcBef>
              <a:spcAft>
                <a:spcPts val="0"/>
              </a:spcAft>
              <a:buClr>
                <a:srgbClr val="4FAD26"/>
              </a:buClr>
              <a:buSzPts val="2400"/>
              <a:buFont typeface="Noto Sans Symbols"/>
              <a:buChar char="▪"/>
            </a:pPr>
            <a:r>
              <a:rPr b="1" lang="en-MY" sz="2400">
                <a:latin typeface="Arial"/>
                <a:ea typeface="Arial"/>
                <a:cs typeface="Arial"/>
                <a:sym typeface="Arial"/>
              </a:rPr>
              <a:t>Manusia mempunyai harga diri/maruah</a:t>
            </a:r>
            <a:endParaRPr b="1" sz="2400">
              <a:latin typeface="Arial"/>
              <a:ea typeface="Arial"/>
              <a:cs typeface="Arial"/>
              <a:sym typeface="Arial"/>
            </a:endParaRPr>
          </a:p>
          <a:p>
            <a:pPr indent="-342900" lvl="0" marL="342900" rtl="0" algn="l">
              <a:lnSpc>
                <a:spcPct val="90000"/>
              </a:lnSpc>
              <a:spcBef>
                <a:spcPts val="1440"/>
              </a:spcBef>
              <a:spcAft>
                <a:spcPts val="0"/>
              </a:spcAft>
              <a:buClr>
                <a:srgbClr val="4FAD26"/>
              </a:buClr>
              <a:buSzPts val="2400"/>
              <a:buFont typeface="Noto Sans Symbols"/>
              <a:buChar char="▪"/>
            </a:pPr>
            <a:r>
              <a:rPr b="1" lang="en-MY" sz="2400">
                <a:latin typeface="Arial"/>
                <a:ea typeface="Arial"/>
                <a:cs typeface="Arial"/>
                <a:sym typeface="Arial"/>
              </a:rPr>
              <a:t>Manusia memiliki personaliti yang sepadu adalah manusia yang sihat</a:t>
            </a:r>
            <a:endParaRPr b="1" sz="2400">
              <a:latin typeface="Arial"/>
              <a:ea typeface="Arial"/>
              <a:cs typeface="Arial"/>
              <a:sym typeface="Arial"/>
            </a:endParaRPr>
          </a:p>
          <a:p>
            <a:pPr indent="-342900" lvl="0" marL="342900" rtl="0" algn="l">
              <a:lnSpc>
                <a:spcPct val="90000"/>
              </a:lnSpc>
              <a:spcBef>
                <a:spcPts val="1440"/>
              </a:spcBef>
              <a:spcAft>
                <a:spcPts val="0"/>
              </a:spcAft>
              <a:buClr>
                <a:srgbClr val="4FAD26"/>
              </a:buClr>
              <a:buSzPts val="2400"/>
              <a:buFont typeface="Noto Sans Symbols"/>
              <a:buChar char="▪"/>
            </a:pPr>
            <a:r>
              <a:rPr b="1" lang="en-MY" sz="2400">
                <a:latin typeface="Arial"/>
                <a:ea typeface="Arial"/>
                <a:cs typeface="Arial"/>
                <a:sym typeface="Arial"/>
              </a:rPr>
              <a:t>Manusia berkembang melalui proses sosialisasi</a:t>
            </a:r>
            <a:endParaRPr b="1" sz="2400">
              <a:latin typeface="Arial"/>
              <a:ea typeface="Arial"/>
              <a:cs typeface="Arial"/>
              <a:sym typeface="Arial"/>
            </a:endParaRPr>
          </a:p>
          <a:p>
            <a:pPr indent="-190500" lvl="0" marL="342900" rtl="0" algn="l">
              <a:lnSpc>
                <a:spcPct val="90000"/>
              </a:lnSpc>
              <a:spcBef>
                <a:spcPts val="1440"/>
              </a:spcBef>
              <a:spcAft>
                <a:spcPts val="0"/>
              </a:spcAft>
              <a:buClr>
                <a:srgbClr val="4FAD26"/>
              </a:buClr>
              <a:buSzPts val="2400"/>
              <a:buFont typeface="Noto Sans Symbols"/>
              <a:buNone/>
            </a:pPr>
            <a:r>
              <a:t/>
            </a:r>
            <a:endParaRPr b="1" sz="2400">
              <a:latin typeface="Arial"/>
              <a:ea typeface="Arial"/>
              <a:cs typeface="Arial"/>
              <a:sym typeface="Arial"/>
            </a:endParaRPr>
          </a:p>
          <a:p>
            <a:pPr indent="-342900" lvl="0" marL="342900" rtl="0" algn="l">
              <a:lnSpc>
                <a:spcPct val="90000"/>
              </a:lnSpc>
              <a:spcBef>
                <a:spcPts val="1370"/>
              </a:spcBef>
              <a:spcAft>
                <a:spcPts val="0"/>
              </a:spcAft>
              <a:buClr>
                <a:srgbClr val="FF0000"/>
              </a:buClr>
              <a:buSzPts val="2200"/>
              <a:buFont typeface="Arimo"/>
              <a:buNone/>
            </a:pPr>
            <a:r>
              <a:t/>
            </a:r>
            <a:endParaRPr>
              <a:latin typeface="Arial"/>
              <a:ea typeface="Arial"/>
              <a:cs typeface="Arial"/>
              <a:sym typeface="Arial"/>
            </a:endParaRPr>
          </a:p>
        </p:txBody>
      </p:sp>
      <p:pic>
        <p:nvPicPr>
          <p:cNvPr id="171" name="Google Shape;171;p23"/>
          <p:cNvPicPr preferRelativeResize="0"/>
          <p:nvPr/>
        </p:nvPicPr>
        <p:blipFill rotWithShape="1">
          <a:blip r:embed="rId3">
            <a:alphaModFix/>
          </a:blip>
          <a:srcRect b="0" l="0" r="0" t="0"/>
          <a:stretch/>
        </p:blipFill>
        <p:spPr>
          <a:xfrm>
            <a:off x="9391650" y="4914900"/>
            <a:ext cx="2114550" cy="1543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500"/>
                                        <p:tgtEl>
                                          <p:spTgt spid="1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500"/>
                                        <p:tgtEl>
                                          <p:spTgt spid="1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animEffect filter="fade" transition="in">
                                      <p:cBhvr>
                                        <p:cTn dur="500"/>
                                        <p:tgtEl>
                                          <p:spTgt spid="1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3" st="3"/>
                                            </p:txEl>
                                          </p:spTgt>
                                        </p:tgtEl>
                                        <p:attrNameLst>
                                          <p:attrName>style.visibility</p:attrName>
                                        </p:attrNameLst>
                                      </p:cBhvr>
                                      <p:to>
                                        <p:strVal val="visible"/>
                                      </p:to>
                                    </p:set>
                                    <p:animEffect filter="fade" transition="in">
                                      <p:cBhvr>
                                        <p:cTn dur="500"/>
                                        <p:tgtEl>
                                          <p:spTgt spid="1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4" st="4"/>
                                            </p:txEl>
                                          </p:spTgt>
                                        </p:tgtEl>
                                        <p:attrNameLst>
                                          <p:attrName>style.visibility</p:attrName>
                                        </p:attrNameLst>
                                      </p:cBhvr>
                                      <p:to>
                                        <p:strVal val="visible"/>
                                      </p:to>
                                    </p:set>
                                    <p:animEffect filter="fade" transition="in">
                                      <p:cBhvr>
                                        <p:cTn dur="500"/>
                                        <p:tgtEl>
                                          <p:spTgt spid="1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5" st="5"/>
                                            </p:txEl>
                                          </p:spTgt>
                                        </p:tgtEl>
                                        <p:attrNameLst>
                                          <p:attrName>style.visibility</p:attrName>
                                        </p:attrNameLst>
                                      </p:cBhvr>
                                      <p:to>
                                        <p:strVal val="visible"/>
                                      </p:to>
                                    </p:set>
                                    <p:animEffect filter="fade" transition="in">
                                      <p:cBhvr>
                                        <p:cTn dur="500"/>
                                        <p:tgtEl>
                                          <p:spTgt spid="1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6" st="6"/>
                                            </p:txEl>
                                          </p:spTgt>
                                        </p:tgtEl>
                                        <p:attrNameLst>
                                          <p:attrName>style.visibility</p:attrName>
                                        </p:attrNameLst>
                                      </p:cBhvr>
                                      <p:to>
                                        <p:strVal val="visible"/>
                                      </p:to>
                                    </p:set>
                                    <p:animEffect filter="fade" transition="in">
                                      <p:cBhvr>
                                        <p:cTn dur="500"/>
                                        <p:tgtEl>
                                          <p:spTgt spid="17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2895600" y="763588"/>
            <a:ext cx="8610600" cy="129381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3600"/>
              <a:buFont typeface="Century Gothic"/>
              <a:buNone/>
            </a:pPr>
            <a:r>
              <a:rPr b="1" lang="en-MY" sz="3600">
                <a:latin typeface="Century Gothic"/>
                <a:ea typeface="Century Gothic"/>
                <a:cs typeface="Century Gothic"/>
                <a:sym typeface="Century Gothic"/>
              </a:rPr>
              <a:t>APA ITU KAUNSELING</a:t>
            </a:r>
            <a:endParaRPr b="1" sz="3600">
              <a:solidFill>
                <a:srgbClr val="FFFFCC"/>
              </a:solidFill>
              <a:latin typeface="Century Gothic"/>
              <a:ea typeface="Century Gothic"/>
              <a:cs typeface="Century Gothic"/>
              <a:sym typeface="Century Gothic"/>
            </a:endParaRPr>
          </a:p>
        </p:txBody>
      </p:sp>
      <p:sp>
        <p:nvSpPr>
          <p:cNvPr id="177" name="Google Shape;177;p24"/>
          <p:cNvSpPr txBox="1"/>
          <p:nvPr>
            <p:ph idx="1" type="body"/>
          </p:nvPr>
        </p:nvSpPr>
        <p:spPr>
          <a:xfrm>
            <a:off x="685800" y="2193925"/>
            <a:ext cx="10820400" cy="402431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4FAD26"/>
              </a:buClr>
              <a:buSzPts val="2400"/>
              <a:buFont typeface="Noto Sans Symbols"/>
              <a:buChar char="▪"/>
            </a:pPr>
            <a:r>
              <a:rPr lang="en-MY" sz="2400">
                <a:latin typeface="Century Gothic"/>
                <a:ea typeface="Century Gothic"/>
                <a:cs typeface="Century Gothic"/>
                <a:sym typeface="Century Gothic"/>
              </a:rPr>
              <a:t>“</a:t>
            </a:r>
            <a:r>
              <a:rPr b="1" lang="en-MY" sz="2400">
                <a:latin typeface="Century Gothic"/>
                <a:ea typeface="Century Gothic"/>
                <a:cs typeface="Century Gothic"/>
                <a:sym typeface="Century Gothic"/>
              </a:rPr>
              <a:t>Counselling</a:t>
            </a:r>
            <a:r>
              <a:rPr lang="en-MY" sz="2400">
                <a:latin typeface="Century Gothic"/>
                <a:ea typeface="Century Gothic"/>
                <a:cs typeface="Century Gothic"/>
                <a:sym typeface="Century Gothic"/>
              </a:rPr>
              <a:t>” rujuk kepada “</a:t>
            </a:r>
            <a:r>
              <a:rPr b="1" lang="en-MY" sz="2400">
                <a:solidFill>
                  <a:srgbClr val="6600CC"/>
                </a:solidFill>
                <a:latin typeface="Century Gothic"/>
                <a:ea typeface="Century Gothic"/>
                <a:cs typeface="Century Gothic"/>
                <a:sym typeface="Century Gothic"/>
              </a:rPr>
              <a:t>Konsultasi sistematik </a:t>
            </a:r>
            <a:r>
              <a:rPr lang="en-MY" sz="2400">
                <a:latin typeface="Century Gothic"/>
                <a:ea typeface="Century Gothic"/>
                <a:cs typeface="Century Gothic"/>
                <a:sym typeface="Century Gothic"/>
              </a:rPr>
              <a:t>di peringkat kesihatan primer untuk isu berkaitan dengan </a:t>
            </a:r>
            <a:r>
              <a:rPr b="1" lang="en-MY" sz="2400">
                <a:solidFill>
                  <a:srgbClr val="6600CC"/>
                </a:solidFill>
                <a:latin typeface="Century Gothic"/>
                <a:ea typeface="Century Gothic"/>
                <a:cs typeface="Century Gothic"/>
                <a:sym typeface="Century Gothic"/>
              </a:rPr>
              <a:t>emosi, psikologi, sosial</a:t>
            </a:r>
            <a:r>
              <a:rPr lang="en-MY" sz="2400">
                <a:latin typeface="Century Gothic"/>
                <a:ea typeface="Century Gothic"/>
                <a:cs typeface="Century Gothic"/>
                <a:sym typeface="Century Gothic"/>
              </a:rPr>
              <a:t> yang yang mungkin mempengaruhi kesihatan &amp; wellbeing seseorang” </a:t>
            </a:r>
            <a:endParaRPr/>
          </a:p>
          <a:p>
            <a:pPr indent="-76200" lvl="0" marL="228600" rtl="0" algn="l">
              <a:lnSpc>
                <a:spcPct val="90000"/>
              </a:lnSpc>
              <a:spcBef>
                <a:spcPts val="1000"/>
              </a:spcBef>
              <a:spcAft>
                <a:spcPts val="0"/>
              </a:spcAft>
              <a:buClr>
                <a:srgbClr val="4FAD26"/>
              </a:buClr>
              <a:buSzPts val="2400"/>
              <a:buNone/>
            </a:pPr>
            <a:r>
              <a:t/>
            </a:r>
            <a:endParaRPr sz="2400">
              <a:latin typeface="Century Gothic"/>
              <a:ea typeface="Century Gothic"/>
              <a:cs typeface="Century Gothic"/>
              <a:sym typeface="Century Gothic"/>
            </a:endParaRPr>
          </a:p>
          <a:p>
            <a:pPr indent="-342900" lvl="0" marL="342900" rtl="0" algn="l">
              <a:lnSpc>
                <a:spcPct val="90000"/>
              </a:lnSpc>
              <a:spcBef>
                <a:spcPts val="1000"/>
              </a:spcBef>
              <a:spcAft>
                <a:spcPts val="0"/>
              </a:spcAft>
              <a:buClr>
                <a:srgbClr val="4FAD26"/>
              </a:buClr>
              <a:buSzPts val="2400"/>
              <a:buFont typeface="Noto Sans Symbols"/>
              <a:buChar char="▪"/>
            </a:pPr>
            <a:r>
              <a:rPr lang="en-MY" sz="2400">
                <a:latin typeface="Century Gothic"/>
                <a:ea typeface="Century Gothic"/>
                <a:cs typeface="Century Gothic"/>
                <a:sym typeface="Century Gothic"/>
              </a:rPr>
              <a:t>Brief sexuality-related communication </a:t>
            </a:r>
            <a:endParaRPr/>
          </a:p>
          <a:p>
            <a:pPr indent="-228600" lvl="0" marL="228600" rtl="0" algn="l">
              <a:lnSpc>
                <a:spcPct val="90000"/>
              </a:lnSpc>
              <a:spcBef>
                <a:spcPts val="1000"/>
              </a:spcBef>
              <a:spcAft>
                <a:spcPts val="0"/>
              </a:spcAft>
              <a:buClr>
                <a:srgbClr val="4FAD26"/>
              </a:buClr>
              <a:buSzPts val="2400"/>
              <a:buChar char="•"/>
            </a:pPr>
            <a:r>
              <a:rPr lang="en-MY" sz="2400">
                <a:latin typeface="Century Gothic"/>
                <a:ea typeface="Century Gothic"/>
                <a:cs typeface="Century Gothic"/>
                <a:sym typeface="Century Gothic"/>
              </a:rPr>
              <a:t>    (BSC)</a:t>
            </a:r>
            <a:endParaRPr b="1" sz="2400">
              <a:solidFill>
                <a:srgbClr val="990099"/>
              </a:solidFill>
              <a:latin typeface="Century Gothic"/>
              <a:ea typeface="Century Gothic"/>
              <a:cs typeface="Century Gothic"/>
              <a:sym typeface="Century Gothic"/>
            </a:endParaRPr>
          </a:p>
          <a:p>
            <a:pPr indent="-190500" lvl="0" marL="342900" rtl="0" algn="l">
              <a:lnSpc>
                <a:spcPct val="90000"/>
              </a:lnSpc>
              <a:spcBef>
                <a:spcPts val="1000"/>
              </a:spcBef>
              <a:spcAft>
                <a:spcPts val="0"/>
              </a:spcAft>
              <a:buClr>
                <a:srgbClr val="4FAD26"/>
              </a:buClr>
              <a:buSzPts val="2400"/>
              <a:buFont typeface="Noto Sans Symbols"/>
              <a:buNone/>
            </a:pPr>
            <a:r>
              <a:t/>
            </a:r>
            <a:endParaRPr sz="2400">
              <a:solidFill>
                <a:srgbClr val="990099"/>
              </a:solidFill>
              <a:latin typeface="Century Gothic"/>
              <a:ea typeface="Century Gothic"/>
              <a:cs typeface="Century Gothic"/>
              <a:sym typeface="Century Gothic"/>
            </a:endParaRPr>
          </a:p>
          <a:p>
            <a:pPr indent="-190500" lvl="0" marL="342900" rtl="0" algn="l">
              <a:lnSpc>
                <a:spcPct val="90000"/>
              </a:lnSpc>
              <a:spcBef>
                <a:spcPts val="1000"/>
              </a:spcBef>
              <a:spcAft>
                <a:spcPts val="0"/>
              </a:spcAft>
              <a:buClr>
                <a:srgbClr val="4FAD26"/>
              </a:buClr>
              <a:buSzPts val="2400"/>
              <a:buFont typeface="Noto Sans Symbols"/>
              <a:buNone/>
            </a:pPr>
            <a:r>
              <a:t/>
            </a:r>
            <a:endParaRPr sz="2400">
              <a:latin typeface="Century Gothic"/>
              <a:ea typeface="Century Gothic"/>
              <a:cs typeface="Century Gothic"/>
              <a:sym typeface="Century Gothic"/>
            </a:endParaRPr>
          </a:p>
        </p:txBody>
      </p:sp>
      <p:pic>
        <p:nvPicPr>
          <p:cNvPr id="178" name="Google Shape;178;p24"/>
          <p:cNvPicPr preferRelativeResize="0"/>
          <p:nvPr/>
        </p:nvPicPr>
        <p:blipFill rotWithShape="1">
          <a:blip r:embed="rId3">
            <a:alphaModFix/>
          </a:blip>
          <a:srcRect b="0" l="0" r="0" t="0"/>
          <a:stretch/>
        </p:blipFill>
        <p:spPr>
          <a:xfrm>
            <a:off x="8861766" y="3575738"/>
            <a:ext cx="2383743" cy="31640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MY"/>
              <a:t>PRE TEST KAUNSELING</a:t>
            </a:r>
            <a:endParaRPr/>
          </a:p>
        </p:txBody>
      </p:sp>
      <p:sp>
        <p:nvSpPr>
          <p:cNvPr id="184" name="Google Shape;184;p25"/>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MY">
                <a:latin typeface="Arial"/>
                <a:ea typeface="Arial"/>
                <a:cs typeface="Arial"/>
                <a:sym typeface="Arial"/>
              </a:rPr>
              <a:t>Ujian HIV: satu proses menentukan sama ada pelanggan dijangkiti HIV</a:t>
            </a:r>
            <a:endParaRPr/>
          </a:p>
          <a:p>
            <a:pPr indent="0" lvl="0" marL="0" rtl="0" algn="l">
              <a:lnSpc>
                <a:spcPct val="90000"/>
              </a:lnSpc>
              <a:spcBef>
                <a:spcPts val="1000"/>
              </a:spcBef>
              <a:spcAft>
                <a:spcPts val="0"/>
              </a:spcAft>
              <a:buClr>
                <a:schemeClr val="dk1"/>
              </a:buClr>
              <a:buSzPts val="22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200"/>
              <a:buChar char="•"/>
            </a:pPr>
            <a:r>
              <a:rPr lang="en-MY">
                <a:latin typeface="Arial"/>
                <a:ea typeface="Arial"/>
                <a:cs typeface="Arial"/>
                <a:sym typeface="Arial"/>
              </a:rPr>
              <a:t> Kaunseling HIV: dialog sulit antara individu atau pasangan dan petugas kesihatan (HCW) untuk membantu pelanggan mengenalpasti risiko mereka dijangkiti atau membawa virus HIV serta membantu klien untuk menghadapi tekanan dan mengambil keputusan berkaitan HIV/AIDS </a:t>
            </a:r>
            <a:endParaRPr/>
          </a:p>
          <a:p>
            <a:pPr indent="-88900" lvl="0" marL="228600" rtl="0" algn="l">
              <a:lnSpc>
                <a:spcPct val="90000"/>
              </a:lnSpc>
              <a:spcBef>
                <a:spcPts val="1000"/>
              </a:spcBef>
              <a:spcAft>
                <a:spcPts val="0"/>
              </a:spcAft>
              <a:buClr>
                <a:schemeClr val="dk1"/>
              </a:buClr>
              <a:buSzPts val="22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200"/>
              <a:buChar char="•"/>
            </a:pPr>
            <a:r>
              <a:rPr lang="en-MY">
                <a:latin typeface="Arial"/>
                <a:ea typeface="Arial"/>
                <a:cs typeface="Arial"/>
                <a:sym typeface="Arial"/>
              </a:rPr>
              <a:t> Kaunseling HIV disesuaikan dengan risiko tingkah laku, keadaan dan keperluan khas daripada pelanggan</a:t>
            </a:r>
            <a:endParaRPr>
              <a:latin typeface="Arial"/>
              <a:ea typeface="Arial"/>
              <a:cs typeface="Arial"/>
              <a:sym typeface="Arial"/>
            </a:endParaRPr>
          </a:p>
        </p:txBody>
      </p:sp>
      <p:pic>
        <p:nvPicPr>
          <p:cNvPr id="185" name="Google Shape;185;p25"/>
          <p:cNvPicPr preferRelativeResize="0"/>
          <p:nvPr/>
        </p:nvPicPr>
        <p:blipFill rotWithShape="1">
          <a:blip r:embed="rId3">
            <a:alphaModFix/>
          </a:blip>
          <a:srcRect b="0" l="0" r="0" t="0"/>
          <a:stretch/>
        </p:blipFill>
        <p:spPr>
          <a:xfrm>
            <a:off x="7815261" y="5386396"/>
            <a:ext cx="2562225" cy="1414462"/>
          </a:xfrm>
          <a:prstGeom prst="rect">
            <a:avLst/>
          </a:prstGeom>
          <a:noFill/>
          <a:ln>
            <a:noFill/>
          </a:ln>
        </p:spPr>
      </p:pic>
      <p:pic>
        <p:nvPicPr>
          <p:cNvPr id="186" name="Google Shape;186;p25"/>
          <p:cNvPicPr preferRelativeResize="0"/>
          <p:nvPr/>
        </p:nvPicPr>
        <p:blipFill rotWithShape="1">
          <a:blip r:embed="rId4">
            <a:alphaModFix/>
          </a:blip>
          <a:srcRect b="0" l="0" r="0" t="0"/>
          <a:stretch/>
        </p:blipFill>
        <p:spPr>
          <a:xfrm>
            <a:off x="2043112" y="5464969"/>
            <a:ext cx="3343275" cy="1371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MY"/>
              <a:t>UJIAN &amp; KAUNSELING HIV</a:t>
            </a:r>
            <a:endParaRPr/>
          </a:p>
        </p:txBody>
      </p:sp>
      <p:sp>
        <p:nvSpPr>
          <p:cNvPr id="192" name="Google Shape;192;p26"/>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MY">
                <a:latin typeface="Aharoni"/>
                <a:ea typeface="Aharoni"/>
                <a:cs typeface="Aharoni"/>
                <a:sym typeface="Aharoni"/>
              </a:rPr>
              <a:t>UJIAN &amp; KAUNSELING HIV</a:t>
            </a:r>
            <a:endParaRPr/>
          </a:p>
          <a:p>
            <a:pPr indent="-228600" lvl="0" marL="228600" rtl="0" algn="l">
              <a:lnSpc>
                <a:spcPct val="90000"/>
              </a:lnSpc>
              <a:spcBef>
                <a:spcPts val="1000"/>
              </a:spcBef>
              <a:spcAft>
                <a:spcPts val="0"/>
              </a:spcAft>
              <a:buClr>
                <a:schemeClr val="dk1"/>
              </a:buClr>
              <a:buSzPts val="2200"/>
              <a:buChar char="•"/>
            </a:pPr>
            <a:r>
              <a:rPr lang="en-MY">
                <a:latin typeface="Aharoni"/>
                <a:ea typeface="Aharoni"/>
                <a:cs typeface="Aharoni"/>
                <a:sym typeface="Aharoni"/>
              </a:rPr>
              <a:t>§ Ujian dan kaunseling HIV menyediakan klien dengan peluang untuk mengetahui status HIV mereka.</a:t>
            </a:r>
            <a:endParaRPr/>
          </a:p>
          <a:p>
            <a:pPr indent="-88900" lvl="0" marL="228600" rtl="0" algn="l">
              <a:lnSpc>
                <a:spcPct val="90000"/>
              </a:lnSpc>
              <a:spcBef>
                <a:spcPts val="1000"/>
              </a:spcBef>
              <a:spcAft>
                <a:spcPts val="0"/>
              </a:spcAft>
              <a:buClr>
                <a:schemeClr val="dk1"/>
              </a:buClr>
              <a:buSzPts val="2200"/>
              <a:buNone/>
            </a:pPr>
            <a:r>
              <a:t/>
            </a:r>
            <a:endParaRPr>
              <a:latin typeface="Aharoni"/>
              <a:ea typeface="Aharoni"/>
              <a:cs typeface="Aharoni"/>
              <a:sym typeface="Aharoni"/>
            </a:endParaRPr>
          </a:p>
          <a:p>
            <a:pPr indent="-228600" lvl="0" marL="228600" rtl="0" algn="l">
              <a:lnSpc>
                <a:spcPct val="90000"/>
              </a:lnSpc>
              <a:spcBef>
                <a:spcPts val="1000"/>
              </a:spcBef>
              <a:spcAft>
                <a:spcPts val="0"/>
              </a:spcAft>
              <a:buClr>
                <a:schemeClr val="dk1"/>
              </a:buClr>
              <a:buSzPts val="2200"/>
              <a:buChar char="•"/>
            </a:pPr>
            <a:r>
              <a:rPr lang="en-MY">
                <a:latin typeface="Aharoni"/>
                <a:ea typeface="Aharoni"/>
                <a:cs typeface="Aharoni"/>
                <a:sym typeface="Aharoni"/>
              </a:rPr>
              <a:t>§ Prinsip panduan:</a:t>
            </a:r>
            <a:endParaRPr/>
          </a:p>
          <a:p>
            <a:pPr indent="-228600" lvl="0" marL="228600" rtl="0" algn="l">
              <a:lnSpc>
                <a:spcPct val="90000"/>
              </a:lnSpc>
              <a:spcBef>
                <a:spcPts val="1000"/>
              </a:spcBef>
              <a:spcAft>
                <a:spcPts val="0"/>
              </a:spcAft>
              <a:buClr>
                <a:schemeClr val="dk1"/>
              </a:buClr>
              <a:buSzPts val="2200"/>
              <a:buChar char="•"/>
            </a:pPr>
            <a:r>
              <a:rPr lang="en-MY">
                <a:latin typeface="Aharoni"/>
                <a:ea typeface="Aharoni"/>
                <a:cs typeface="Aharoni"/>
                <a:sym typeface="Aharoni"/>
              </a:rPr>
              <a:t>1. Kerahsiaan</a:t>
            </a:r>
            <a:endParaRPr>
              <a:latin typeface="Aharoni"/>
              <a:ea typeface="Aharoni"/>
              <a:cs typeface="Aharoni"/>
              <a:sym typeface="Aharoni"/>
            </a:endParaRPr>
          </a:p>
          <a:p>
            <a:pPr indent="-228600" lvl="0" marL="228600" rtl="0" algn="l">
              <a:lnSpc>
                <a:spcPct val="90000"/>
              </a:lnSpc>
              <a:spcBef>
                <a:spcPts val="1000"/>
              </a:spcBef>
              <a:spcAft>
                <a:spcPts val="0"/>
              </a:spcAft>
              <a:buClr>
                <a:schemeClr val="dk1"/>
              </a:buClr>
              <a:buSzPts val="2200"/>
              <a:buChar char="•"/>
            </a:pPr>
            <a:r>
              <a:rPr lang="en-MY">
                <a:latin typeface="Aharoni"/>
                <a:ea typeface="Aharoni"/>
                <a:cs typeface="Aharoni"/>
                <a:sym typeface="Aharoni"/>
              </a:rPr>
              <a:t>2. Persetujuan termaklum</a:t>
            </a:r>
            <a:endParaRPr>
              <a:latin typeface="Aharoni"/>
              <a:ea typeface="Aharoni"/>
              <a:cs typeface="Aharoni"/>
              <a:sym typeface="Aharoni"/>
            </a:endParaRPr>
          </a:p>
          <a:p>
            <a:pPr indent="-228600" lvl="0" marL="228600" rtl="0" algn="l">
              <a:lnSpc>
                <a:spcPct val="90000"/>
              </a:lnSpc>
              <a:spcBef>
                <a:spcPts val="1000"/>
              </a:spcBef>
              <a:spcAft>
                <a:spcPts val="0"/>
              </a:spcAft>
              <a:buClr>
                <a:schemeClr val="dk1"/>
              </a:buClr>
              <a:buSzPts val="2200"/>
              <a:buChar char="•"/>
            </a:pPr>
            <a:r>
              <a:rPr lang="en-MY">
                <a:latin typeface="Aharoni"/>
                <a:ea typeface="Aharoni"/>
                <a:cs typeface="Aharoni"/>
                <a:sym typeface="Aharoni"/>
              </a:rPr>
              <a:t>3. Sokongan dan perkhidmatan pasca ujian</a:t>
            </a:r>
            <a:endParaRPr>
              <a:latin typeface="Aharoni"/>
              <a:ea typeface="Aharoni"/>
              <a:cs typeface="Aharoni"/>
              <a:sym typeface="Aharoni"/>
            </a:endParaRPr>
          </a:p>
        </p:txBody>
      </p:sp>
      <p:pic>
        <p:nvPicPr>
          <p:cNvPr id="193" name="Google Shape;193;p26"/>
          <p:cNvPicPr preferRelativeResize="0"/>
          <p:nvPr/>
        </p:nvPicPr>
        <p:blipFill rotWithShape="1">
          <a:blip r:embed="rId3">
            <a:alphaModFix/>
          </a:blip>
          <a:srcRect b="0" l="0" r="0" t="0"/>
          <a:stretch/>
        </p:blipFill>
        <p:spPr>
          <a:xfrm>
            <a:off x="7786687" y="3633787"/>
            <a:ext cx="2676525" cy="1704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MY"/>
              <a:t>LANGKAH-LANGKAH &amp; PANDUAN KAUNSELING SEBELUM UJIAN HIV</a:t>
            </a:r>
            <a:endParaRPr/>
          </a:p>
        </p:txBody>
      </p:sp>
      <p:sp>
        <p:nvSpPr>
          <p:cNvPr id="199" name="Google Shape;199;p27"/>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b="1" lang="en-MY">
                <a:latin typeface="Arial Rounded"/>
                <a:ea typeface="Arial Rounded"/>
                <a:cs typeface="Arial Rounded"/>
                <a:sym typeface="Arial Rounded"/>
              </a:rPr>
              <a:t>1. Sesi pengenalan (2-3 minit)</a:t>
            </a:r>
            <a:endParaRPr/>
          </a:p>
          <a:p>
            <a:pPr indent="-99377" lvl="0" marL="228600" rtl="0" algn="l">
              <a:lnSpc>
                <a:spcPct val="90000"/>
              </a:lnSpc>
              <a:spcBef>
                <a:spcPts val="1000"/>
              </a:spcBef>
              <a:spcAft>
                <a:spcPts val="0"/>
              </a:spcAft>
              <a:buClr>
                <a:schemeClr val="dk1"/>
              </a:buClr>
              <a:buSzPct val="100000"/>
              <a:buNone/>
            </a:pPr>
            <a:r>
              <a:t/>
            </a:r>
            <a:endParaRPr b="1">
              <a:latin typeface="Arial Rounded"/>
              <a:ea typeface="Arial Rounded"/>
              <a:cs typeface="Arial Rounded"/>
              <a:sym typeface="Arial Rounded"/>
            </a:endParaRPr>
          </a:p>
          <a:p>
            <a:pPr indent="-228600" lvl="0" marL="228600" rtl="0" algn="l">
              <a:lnSpc>
                <a:spcPct val="90000"/>
              </a:lnSpc>
              <a:spcBef>
                <a:spcPts val="1000"/>
              </a:spcBef>
              <a:spcAft>
                <a:spcPts val="0"/>
              </a:spcAft>
              <a:buClr>
                <a:schemeClr val="dk1"/>
              </a:buClr>
              <a:buSzPct val="100000"/>
              <a:buChar char="•"/>
            </a:pPr>
            <a:r>
              <a:rPr b="1" lang="en-MY">
                <a:latin typeface="Arial Rounded"/>
                <a:ea typeface="Arial Rounded"/>
                <a:cs typeface="Arial Rounded"/>
                <a:sym typeface="Arial Rounded"/>
              </a:rPr>
              <a:t>2. Menilai Risiko (5-7 minit)</a:t>
            </a:r>
            <a:endParaRPr/>
          </a:p>
          <a:p>
            <a:pPr indent="-99377" lvl="0" marL="228600" rtl="0" algn="l">
              <a:lnSpc>
                <a:spcPct val="90000"/>
              </a:lnSpc>
              <a:spcBef>
                <a:spcPts val="1000"/>
              </a:spcBef>
              <a:spcAft>
                <a:spcPts val="0"/>
              </a:spcAft>
              <a:buClr>
                <a:schemeClr val="dk1"/>
              </a:buClr>
              <a:buSzPct val="100000"/>
              <a:buNone/>
            </a:pPr>
            <a:r>
              <a:t/>
            </a:r>
            <a:endParaRPr b="1">
              <a:latin typeface="Arial Rounded"/>
              <a:ea typeface="Arial Rounded"/>
              <a:cs typeface="Arial Rounded"/>
              <a:sym typeface="Arial Rounded"/>
            </a:endParaRPr>
          </a:p>
          <a:p>
            <a:pPr indent="-228600" lvl="0" marL="228600" rtl="0" algn="l">
              <a:lnSpc>
                <a:spcPct val="90000"/>
              </a:lnSpc>
              <a:spcBef>
                <a:spcPts val="1000"/>
              </a:spcBef>
              <a:spcAft>
                <a:spcPts val="0"/>
              </a:spcAft>
              <a:buClr>
                <a:schemeClr val="dk1"/>
              </a:buClr>
              <a:buSzPct val="100000"/>
              <a:buChar char="•"/>
            </a:pPr>
            <a:r>
              <a:rPr b="1" lang="en-MY">
                <a:latin typeface="Arial Rounded"/>
                <a:ea typeface="Arial Rounded"/>
                <a:cs typeface="Arial Rounded"/>
                <a:sym typeface="Arial Rounded"/>
              </a:rPr>
              <a:t>3. Menilai pengetahuan HIV (2-3 minit)</a:t>
            </a:r>
            <a:endParaRPr/>
          </a:p>
          <a:p>
            <a:pPr indent="-99377" lvl="0" marL="228600" rtl="0" algn="l">
              <a:lnSpc>
                <a:spcPct val="90000"/>
              </a:lnSpc>
              <a:spcBef>
                <a:spcPts val="1000"/>
              </a:spcBef>
              <a:spcAft>
                <a:spcPts val="0"/>
              </a:spcAft>
              <a:buClr>
                <a:schemeClr val="dk1"/>
              </a:buClr>
              <a:buSzPct val="100000"/>
              <a:buNone/>
            </a:pPr>
            <a:r>
              <a:t/>
            </a:r>
            <a:endParaRPr b="1">
              <a:latin typeface="Arial Rounded"/>
              <a:ea typeface="Arial Rounded"/>
              <a:cs typeface="Arial Rounded"/>
              <a:sym typeface="Arial Rounded"/>
            </a:endParaRPr>
          </a:p>
          <a:p>
            <a:pPr indent="-228600" lvl="0" marL="228600" rtl="0" algn="l">
              <a:lnSpc>
                <a:spcPct val="90000"/>
              </a:lnSpc>
              <a:spcBef>
                <a:spcPts val="1000"/>
              </a:spcBef>
              <a:spcAft>
                <a:spcPts val="0"/>
              </a:spcAft>
              <a:buClr>
                <a:schemeClr val="dk1"/>
              </a:buClr>
              <a:buSzPct val="100000"/>
              <a:buChar char="•"/>
            </a:pPr>
            <a:r>
              <a:rPr b="1" lang="en-MY">
                <a:latin typeface="Arial Rounded"/>
                <a:ea typeface="Arial Rounded"/>
                <a:cs typeface="Arial Rounded"/>
                <a:sym typeface="Arial Rounded"/>
              </a:rPr>
              <a:t>4. Bincang tentang ujian HIV (3-5 minit)</a:t>
            </a:r>
            <a:endParaRPr/>
          </a:p>
          <a:p>
            <a:pPr indent="-99377" lvl="0" marL="228600" rtl="0" algn="l">
              <a:lnSpc>
                <a:spcPct val="90000"/>
              </a:lnSpc>
              <a:spcBef>
                <a:spcPts val="1000"/>
              </a:spcBef>
              <a:spcAft>
                <a:spcPts val="0"/>
              </a:spcAft>
              <a:buClr>
                <a:schemeClr val="dk1"/>
              </a:buClr>
              <a:buSzPct val="100000"/>
              <a:buNone/>
            </a:pPr>
            <a:r>
              <a:t/>
            </a:r>
            <a:endParaRPr b="1">
              <a:latin typeface="Arial Rounded"/>
              <a:ea typeface="Arial Rounded"/>
              <a:cs typeface="Arial Rounded"/>
              <a:sym typeface="Arial Rounded"/>
            </a:endParaRPr>
          </a:p>
          <a:p>
            <a:pPr indent="-228600" lvl="0" marL="228600" rtl="0" algn="l">
              <a:lnSpc>
                <a:spcPct val="90000"/>
              </a:lnSpc>
              <a:spcBef>
                <a:spcPts val="1000"/>
              </a:spcBef>
              <a:spcAft>
                <a:spcPts val="0"/>
              </a:spcAft>
              <a:buClr>
                <a:schemeClr val="dk1"/>
              </a:buClr>
              <a:buSzPct val="100000"/>
              <a:buChar char="•"/>
            </a:pPr>
            <a:r>
              <a:rPr b="1" lang="en-MY">
                <a:latin typeface="Arial Rounded"/>
                <a:ea typeface="Arial Rounded"/>
                <a:cs typeface="Arial Rounded"/>
                <a:sym typeface="Arial Rounded"/>
              </a:rPr>
              <a:t>5. Bincang tentang pencegahan jangkitan atau pengurangan risiko (3 – 5 minit)</a:t>
            </a:r>
            <a:endParaRPr/>
          </a:p>
          <a:p>
            <a:pPr indent="-99377" lvl="0" marL="228600" rtl="0" algn="l">
              <a:lnSpc>
                <a:spcPct val="90000"/>
              </a:lnSpc>
              <a:spcBef>
                <a:spcPts val="1000"/>
              </a:spcBef>
              <a:spcAft>
                <a:spcPts val="0"/>
              </a:spcAft>
              <a:buClr>
                <a:schemeClr val="dk1"/>
              </a:buClr>
              <a:buSzPct val="100000"/>
              <a:buNone/>
            </a:pPr>
            <a:r>
              <a:t/>
            </a:r>
            <a:endParaRPr b="1">
              <a:latin typeface="Arial Rounded"/>
              <a:ea typeface="Arial Rounded"/>
              <a:cs typeface="Arial Rounded"/>
              <a:sym typeface="Arial Rounded"/>
            </a:endParaRPr>
          </a:p>
          <a:p>
            <a:pPr indent="-228600" lvl="0" marL="228600" rtl="0" algn="l">
              <a:lnSpc>
                <a:spcPct val="90000"/>
              </a:lnSpc>
              <a:spcBef>
                <a:spcPts val="1000"/>
              </a:spcBef>
              <a:spcAft>
                <a:spcPts val="0"/>
              </a:spcAft>
              <a:buClr>
                <a:schemeClr val="dk1"/>
              </a:buClr>
              <a:buSzPct val="100000"/>
              <a:buChar char="•"/>
            </a:pPr>
            <a:r>
              <a:rPr b="1" lang="en-MY">
                <a:latin typeface="Arial Rounded"/>
                <a:ea typeface="Arial Rounded"/>
                <a:cs typeface="Arial Rounded"/>
                <a:sym typeface="Arial Rounded"/>
              </a:rPr>
              <a:t>6. Persetujuan menjalani ujian (2 minit)</a:t>
            </a:r>
            <a:endParaRPr b="1">
              <a:latin typeface="Arial Rounded"/>
              <a:ea typeface="Arial Rounded"/>
              <a:cs typeface="Arial Rounded"/>
              <a:sym typeface="Arial Rounded"/>
            </a:endParaRPr>
          </a:p>
        </p:txBody>
      </p:sp>
      <p:pic>
        <p:nvPicPr>
          <p:cNvPr id="200" name="Google Shape;200;p27"/>
          <p:cNvPicPr preferRelativeResize="0"/>
          <p:nvPr/>
        </p:nvPicPr>
        <p:blipFill rotWithShape="1">
          <a:blip r:embed="rId3">
            <a:alphaModFix/>
          </a:blip>
          <a:srcRect b="0" l="0" r="0" t="0"/>
          <a:stretch/>
        </p:blipFill>
        <p:spPr>
          <a:xfrm>
            <a:off x="7158038" y="2463547"/>
            <a:ext cx="3605211" cy="1743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Vapor Trail">
  <a:themeElements>
    <a:clrScheme name="Vapor Trail">
      <a:dk1>
        <a:srgbClr val="000000"/>
      </a:dk1>
      <a:lt1>
        <a:srgbClr val="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