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5" r:id="rId11"/>
    <p:sldId id="275" r:id="rId12"/>
    <p:sldId id="273" r:id="rId13"/>
    <p:sldId id="274" r:id="rId14"/>
    <p:sldId id="281" r:id="rId15"/>
    <p:sldId id="283" r:id="rId16"/>
    <p:sldId id="285" r:id="rId17"/>
    <p:sldId id="286" r:id="rId18"/>
    <p:sldId id="288" r:id="rId19"/>
    <p:sldId id="307" r:id="rId20"/>
    <p:sldId id="301" r:id="rId21"/>
    <p:sldId id="302" r:id="rId22"/>
    <p:sldId id="303" r:id="rId23"/>
    <p:sldId id="304" r:id="rId24"/>
    <p:sldId id="276" r:id="rId25"/>
    <p:sldId id="277" r:id="rId26"/>
    <p:sldId id="278" r:id="rId27"/>
    <p:sldId id="279" r:id="rId28"/>
    <p:sldId id="280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22" autoAdjust="0"/>
    <p:restoredTop sz="94660"/>
  </p:normalViewPr>
  <p:slideViewPr>
    <p:cSldViewPr snapToGrid="0">
      <p:cViewPr varScale="1">
        <p:scale>
          <a:sx n="80" d="100"/>
          <a:sy n="80" d="100"/>
        </p:scale>
        <p:origin x="208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C49-77C8-49F8-8323-A2A24CF17451}" type="datetimeFigureOut">
              <a:rPr lang="en-MY" smtClean="0"/>
              <a:t>12/02/2024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073DF49-085B-4CDF-906D-0121602A1F2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749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C49-77C8-49F8-8323-A2A24CF17451}" type="datetimeFigureOut">
              <a:rPr lang="en-MY" smtClean="0"/>
              <a:t>12/02/2024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DF49-085B-4CDF-906D-0121602A1F2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554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C49-77C8-49F8-8323-A2A24CF17451}" type="datetimeFigureOut">
              <a:rPr lang="en-MY" smtClean="0"/>
              <a:t>12/02/2024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DF49-085B-4CDF-906D-0121602A1F2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215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C49-77C8-49F8-8323-A2A24CF17451}" type="datetimeFigureOut">
              <a:rPr lang="en-MY" smtClean="0"/>
              <a:t>12/02/2024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DF49-085B-4CDF-906D-0121602A1F2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769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BACAC49-77C8-49F8-8323-A2A24CF17451}" type="datetimeFigureOut">
              <a:rPr lang="en-MY" smtClean="0"/>
              <a:t>12/02/2024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MY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073DF49-085B-4CDF-906D-0121602A1F2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291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C49-77C8-49F8-8323-A2A24CF17451}" type="datetimeFigureOut">
              <a:rPr lang="en-MY" smtClean="0"/>
              <a:t>12/02/2024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DF49-085B-4CDF-906D-0121602A1F2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495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C49-77C8-49F8-8323-A2A24CF17451}" type="datetimeFigureOut">
              <a:rPr lang="en-MY" smtClean="0"/>
              <a:t>12/02/2024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DF49-085B-4CDF-906D-0121602A1F2C}" type="slidenum">
              <a:rPr lang="en-MY" smtClean="0"/>
              <a:t>‹#›</a:t>
            </a:fld>
            <a:endParaRPr lang="en-MY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3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C49-77C8-49F8-8323-A2A24CF17451}" type="datetimeFigureOut">
              <a:rPr lang="en-MY" smtClean="0"/>
              <a:t>12/02/2024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DF49-085B-4CDF-906D-0121602A1F2C}" type="slidenum">
              <a:rPr lang="en-MY" smtClean="0"/>
              <a:t>‹#›</a:t>
            </a:fld>
            <a:endParaRPr lang="en-MY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0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C49-77C8-49F8-8323-A2A24CF17451}" type="datetimeFigureOut">
              <a:rPr lang="en-MY" smtClean="0"/>
              <a:t>12/02/2024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DF49-085B-4CDF-906D-0121602A1F2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613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C49-77C8-49F8-8323-A2A24CF17451}" type="datetimeFigureOut">
              <a:rPr lang="en-MY" smtClean="0"/>
              <a:t>12/02/2024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DF49-085B-4CDF-906D-0121602A1F2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391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CAC49-77C8-49F8-8323-A2A24CF17451}" type="datetimeFigureOut">
              <a:rPr lang="en-MY" smtClean="0"/>
              <a:t>12/02/2024</a:t>
            </a:fld>
            <a:endParaRPr lang="en-MY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DF49-085B-4CDF-906D-0121602A1F2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5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BACAC49-77C8-49F8-8323-A2A24CF17451}" type="datetimeFigureOut">
              <a:rPr lang="en-MY" smtClean="0"/>
              <a:t>12/02/2024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073DF49-085B-4CDF-906D-0121602A1F2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4315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752" y="-118754"/>
            <a:ext cx="10886179" cy="157941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TEKNIK UJIAN SARINGAN HIV </a:t>
            </a:r>
            <a:br>
              <a:rPr lang="en-US" sz="3200" dirty="0"/>
            </a:br>
            <a:r>
              <a:rPr lang="en-US" sz="3200" dirty="0"/>
              <a:t>DAN </a:t>
            </a:r>
            <a:br>
              <a:rPr lang="en-US" sz="3200" dirty="0"/>
            </a:br>
            <a:r>
              <a:rPr lang="en-US" sz="3200" dirty="0"/>
              <a:t>PENGURUSAN KLINIKAL</a:t>
            </a:r>
            <a:endParaRPr lang="en-MY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22026"/>
            <a:ext cx="6420484" cy="133597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b="1" dirty="0"/>
              <a:t>MAWAR BINTI HARUN</a:t>
            </a:r>
            <a:endParaRPr lang="en-US" sz="2000" b="1" dirty="0">
              <a:solidFill>
                <a:schemeClr val="tx1"/>
              </a:solidFill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JURURAWAT U29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UNIT HIV/STI/HEPATITIS C</a:t>
            </a:r>
          </a:p>
          <a:p>
            <a:pPr algn="l"/>
            <a:r>
              <a:rPr lang="en-US" sz="2000" b="1" dirty="0"/>
              <a:t>PEJABAT KESIHATAN SEGAMAT</a:t>
            </a:r>
            <a:endParaRPr lang="en-US" sz="2000" b="1" dirty="0">
              <a:solidFill>
                <a:schemeClr val="tx1"/>
              </a:solidFill>
            </a:endParaRPr>
          </a:p>
          <a:p>
            <a:pPr algn="l"/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552" y="2006884"/>
            <a:ext cx="6199094" cy="27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1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474" y="890648"/>
            <a:ext cx="8596668" cy="4984458"/>
          </a:xfrm>
        </p:spPr>
        <p:txBody>
          <a:bodyPr>
            <a:noAutofit/>
          </a:bodyPr>
          <a:lstStyle/>
          <a:p>
            <a:r>
              <a:rPr lang="en-US" altLang="en-US" sz="2000" dirty="0" err="1">
                <a:solidFill>
                  <a:schemeClr val="tx1"/>
                </a:solidFill>
              </a:rPr>
              <a:t>Buka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bungkusan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letakkan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kaset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ujian</a:t>
            </a:r>
            <a:r>
              <a:rPr lang="en-US" altLang="en-US" sz="2000" dirty="0">
                <a:solidFill>
                  <a:schemeClr val="tx1"/>
                </a:solidFill>
              </a:rPr>
              <a:t> di </a:t>
            </a:r>
            <a:r>
              <a:rPr lang="en-US" altLang="en-US" sz="2000" b="1" dirty="0" err="1">
                <a:solidFill>
                  <a:schemeClr val="tx1"/>
                </a:solidFill>
              </a:rPr>
              <a:t>tempat</a:t>
            </a:r>
            <a:r>
              <a:rPr lang="en-US" altLang="en-US" sz="2000" b="1" dirty="0">
                <a:solidFill>
                  <a:schemeClr val="tx1"/>
                </a:solidFill>
              </a:rPr>
              <a:t> yang rata.</a:t>
            </a:r>
          </a:p>
          <a:p>
            <a:r>
              <a:rPr lang="en-US" altLang="en-US" sz="2000" dirty="0" err="1">
                <a:solidFill>
                  <a:schemeClr val="tx1"/>
                </a:solidFill>
              </a:rPr>
              <a:t>Bersihkan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jari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</a:rPr>
              <a:t>akan</a:t>
            </a:r>
            <a:r>
              <a:rPr lang="en-US" altLang="en-US" sz="2000" dirty="0">
                <a:solidFill>
                  <a:schemeClr val="tx1"/>
                </a:solidFill>
              </a:rPr>
              <a:t> di </a:t>
            </a:r>
            <a:r>
              <a:rPr lang="en-US" altLang="en-US" sz="2000" dirty="0" err="1">
                <a:solidFill>
                  <a:schemeClr val="tx1"/>
                </a:solidFill>
              </a:rPr>
              <a:t>cucuk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menggunakan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</a:rPr>
              <a:t>pad </a:t>
            </a:r>
            <a:r>
              <a:rPr lang="en-US" altLang="en-US" sz="2000" b="1" dirty="0" err="1">
                <a:solidFill>
                  <a:schemeClr val="tx1"/>
                </a:solidFill>
              </a:rPr>
              <a:t>alkohol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biarkan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jari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tersebut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kering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Cucuk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menggunakan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lancet.</a:t>
            </a:r>
          </a:p>
          <a:p>
            <a:r>
              <a:rPr lang="en-US" altLang="en-US" sz="2000" dirty="0" err="1">
                <a:solidFill>
                  <a:schemeClr val="tx1"/>
                </a:solidFill>
              </a:rPr>
              <a:t>Picit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perlahan-lahan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jari</a:t>
            </a:r>
            <a:r>
              <a:rPr lang="en-US" altLang="en-US" sz="2000" dirty="0">
                <a:solidFill>
                  <a:schemeClr val="tx1"/>
                </a:solidFill>
              </a:rPr>
              <a:t> yang di </a:t>
            </a:r>
            <a:r>
              <a:rPr lang="en-US" altLang="en-US" sz="2000" dirty="0" err="1">
                <a:solidFill>
                  <a:schemeClr val="tx1"/>
                </a:solidFill>
              </a:rPr>
              <a:t>cucuk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sehingga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sedikit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darah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keluar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bersihkan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darah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</a:rPr>
              <a:t>pertama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menggunakan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coton</a:t>
            </a:r>
            <a:r>
              <a:rPr lang="en-US" altLang="en-US" sz="2000" dirty="0">
                <a:solidFill>
                  <a:schemeClr val="tx1"/>
                </a:solidFill>
              </a:rPr>
              <a:t> swab yang </a:t>
            </a:r>
            <a:r>
              <a:rPr lang="en-US" altLang="en-US" sz="2000" dirty="0" err="1">
                <a:solidFill>
                  <a:schemeClr val="tx1"/>
                </a:solidFill>
              </a:rPr>
              <a:t>kering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Ulang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langkah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ke</a:t>
            </a:r>
            <a:r>
              <a:rPr lang="en-US" sz="2000" b="1" dirty="0">
                <a:solidFill>
                  <a:schemeClr val="tx1"/>
                </a:solidFill>
              </a:rPr>
              <a:t>- 4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sedut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darah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menggunakan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pipet </a:t>
            </a:r>
            <a:r>
              <a:rPr lang="en-US" sz="2000" dirty="0" err="1">
                <a:solidFill>
                  <a:schemeClr val="tx1"/>
                </a:solidFill>
              </a:rPr>
              <a:t>sehingga</a:t>
            </a:r>
            <a:r>
              <a:rPr lang="en-US" sz="2000" dirty="0">
                <a:solidFill>
                  <a:schemeClr val="tx1"/>
                </a:solidFill>
              </a:rPr>
              <a:t> paras yang </a:t>
            </a:r>
            <a:r>
              <a:rPr lang="en-US" sz="2000" dirty="0" err="1">
                <a:solidFill>
                  <a:schemeClr val="tx1"/>
                </a:solidFill>
              </a:rPr>
              <a:t>bertanda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en-US" sz="2000" dirty="0" err="1">
                <a:solidFill>
                  <a:schemeClr val="tx1"/>
                </a:solidFill>
              </a:rPr>
              <a:t>Titiskan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kesemua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darah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daripada</a:t>
            </a:r>
            <a:r>
              <a:rPr lang="en-US" altLang="en-US" sz="2000" dirty="0">
                <a:solidFill>
                  <a:schemeClr val="tx1"/>
                </a:solidFill>
              </a:rPr>
              <a:t> pipet </a:t>
            </a:r>
            <a:r>
              <a:rPr lang="en-US" altLang="en-US" sz="2000" dirty="0" err="1">
                <a:solidFill>
                  <a:schemeClr val="tx1"/>
                </a:solidFill>
              </a:rPr>
              <a:t>ke</a:t>
            </a:r>
            <a:r>
              <a:rPr lang="en-US" altLang="en-US" sz="2000" dirty="0">
                <a:solidFill>
                  <a:schemeClr val="tx1"/>
                </a:solidFill>
              </a:rPr>
              <a:t>  </a:t>
            </a:r>
            <a:r>
              <a:rPr lang="en-US" altLang="en-US" sz="2000" dirty="0" err="1">
                <a:solidFill>
                  <a:schemeClr val="tx1"/>
                </a:solidFill>
              </a:rPr>
              <a:t>dalam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ruangan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kaset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b="1" dirty="0" err="1">
                <a:solidFill>
                  <a:schemeClr val="tx1"/>
                </a:solidFill>
              </a:rPr>
              <a:t>bertanda</a:t>
            </a:r>
            <a:r>
              <a:rPr lang="en-US" altLang="en-US" sz="2000" b="1" dirty="0">
                <a:solidFill>
                  <a:schemeClr val="tx1"/>
                </a:solidFill>
              </a:rPr>
              <a:t>  </a:t>
            </a:r>
            <a:r>
              <a:rPr lang="en-US" altLang="en-US" sz="2000" b="1" dirty="0" err="1">
                <a:solidFill>
                  <a:schemeClr val="tx1"/>
                </a:solidFill>
              </a:rPr>
              <a:t>Huruf</a:t>
            </a:r>
            <a:r>
              <a:rPr lang="en-US" altLang="en-US" sz="2000" b="1" dirty="0">
                <a:solidFill>
                  <a:schemeClr val="tx1"/>
                </a:solidFill>
              </a:rPr>
              <a:t>- A</a:t>
            </a:r>
          </a:p>
          <a:p>
            <a:r>
              <a:rPr lang="en-US" altLang="en-US" sz="2000" dirty="0" err="1">
                <a:solidFill>
                  <a:schemeClr val="tx1"/>
                </a:solidFill>
              </a:rPr>
              <a:t>Buka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cecair</a:t>
            </a:r>
            <a:r>
              <a:rPr lang="en-US" altLang="en-US" sz="2000" dirty="0">
                <a:solidFill>
                  <a:schemeClr val="tx1"/>
                </a:solidFill>
              </a:rPr>
              <a:t> buffer </a:t>
            </a:r>
            <a:r>
              <a:rPr lang="en-US" altLang="en-US" sz="2000" dirty="0" err="1">
                <a:solidFill>
                  <a:schemeClr val="tx1"/>
                </a:solidFill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titiskan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</a:rPr>
              <a:t>2 </a:t>
            </a:r>
            <a:r>
              <a:rPr lang="en-US" altLang="en-US" sz="2000" b="1" dirty="0" err="1">
                <a:solidFill>
                  <a:schemeClr val="tx1"/>
                </a:solidFill>
              </a:rPr>
              <a:t>titis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cecair</a:t>
            </a:r>
            <a:r>
              <a:rPr lang="en-US" altLang="en-US" sz="2000" dirty="0">
                <a:solidFill>
                  <a:schemeClr val="tx1"/>
                </a:solidFill>
              </a:rPr>
              <a:t> buffer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dalam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ruangan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kaset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b="1" dirty="0" err="1">
                <a:solidFill>
                  <a:srgbClr val="FF0000"/>
                </a:solidFill>
              </a:rPr>
              <a:t>bertanda</a:t>
            </a:r>
            <a:r>
              <a:rPr lang="en-US" altLang="en-US" sz="2000" b="1" dirty="0">
                <a:solidFill>
                  <a:srgbClr val="FF0000"/>
                </a:solidFill>
              </a:rPr>
              <a:t>  </a:t>
            </a:r>
            <a:r>
              <a:rPr lang="en-US" altLang="en-US" sz="2000" b="1" dirty="0" err="1">
                <a:solidFill>
                  <a:srgbClr val="FF0000"/>
                </a:solidFill>
              </a:rPr>
              <a:t>Huruf</a:t>
            </a:r>
            <a:r>
              <a:rPr lang="en-US" altLang="en-US" sz="2000" b="1" dirty="0">
                <a:solidFill>
                  <a:srgbClr val="FF0000"/>
                </a:solidFill>
              </a:rPr>
              <a:t> – B</a:t>
            </a:r>
          </a:p>
          <a:p>
            <a:r>
              <a:rPr lang="en-US" altLang="en-US" sz="2000" dirty="0" err="1">
                <a:solidFill>
                  <a:schemeClr val="tx1"/>
                </a:solidFill>
              </a:rPr>
              <a:t>Perhatikan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pergerakan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warna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ungu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pada</a:t>
            </a:r>
            <a:r>
              <a:rPr lang="en-US" altLang="en-US" sz="2000" dirty="0">
                <a:solidFill>
                  <a:schemeClr val="tx1"/>
                </a:solidFill>
              </a:rPr>
              <a:t> strip </a:t>
            </a:r>
            <a:r>
              <a:rPr lang="en-US" altLang="en-US" sz="2000" dirty="0" err="1">
                <a:solidFill>
                  <a:schemeClr val="tx1"/>
                </a:solidFill>
              </a:rPr>
              <a:t>kaset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ujian</a:t>
            </a:r>
            <a:br>
              <a:rPr lang="en-US" altLang="en-US" sz="2000" b="1" dirty="0">
                <a:solidFill>
                  <a:srgbClr val="FF0000"/>
                </a:solidFill>
              </a:rPr>
            </a:br>
            <a:br>
              <a:rPr lang="en-US" altLang="en-US" sz="2000" b="1" dirty="0">
                <a:solidFill>
                  <a:schemeClr val="tx1"/>
                </a:solidFill>
              </a:rPr>
            </a:br>
            <a:br>
              <a:rPr lang="en-US" altLang="en-US" sz="2000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rgbClr val="FF0000"/>
                </a:solidFill>
              </a:rPr>
            </a:br>
            <a:br>
              <a:rPr lang="en-US" altLang="en-US" sz="2000" dirty="0">
                <a:solidFill>
                  <a:schemeClr val="tx1"/>
                </a:solidFill>
              </a:rPr>
            </a:br>
            <a:br>
              <a:rPr lang="en-US" altLang="en-US" sz="2000" b="1" dirty="0">
                <a:solidFill>
                  <a:schemeClr val="tx1"/>
                </a:solidFill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65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462" y="247821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MY" sz="4800" dirty="0" err="1"/>
              <a:t>Interprestasi</a:t>
            </a:r>
            <a:r>
              <a:rPr lang="en-MY" sz="4800" dirty="0"/>
              <a:t> </a:t>
            </a:r>
            <a:r>
              <a:rPr lang="en-MY" sz="4800" dirty="0" err="1"/>
              <a:t>keputusan</a:t>
            </a:r>
            <a:endParaRPr lang="en-MY" sz="4800" dirty="0"/>
          </a:p>
        </p:txBody>
      </p:sp>
    </p:spTree>
    <p:extLst>
      <p:ext uri="{BB962C8B-B14F-4D97-AF65-F5344CB8AC3E}">
        <p14:creationId xmlns:p14="http://schemas.microsoft.com/office/powerpoint/2010/main" val="107347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6992" y="61417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altLang="en-US" sz="2400" b="1" dirty="0" err="1"/>
              <a:t>Tidak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Reaktif</a:t>
            </a:r>
            <a:r>
              <a:rPr lang="en-US" altLang="en-US" sz="2400" b="1" dirty="0"/>
              <a:t> (-)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3200" dirty="0" err="1"/>
              <a:t>Tanda</a:t>
            </a:r>
            <a:r>
              <a:rPr lang="en-US" altLang="en-US" sz="3200" dirty="0"/>
              <a:t> </a:t>
            </a:r>
            <a:r>
              <a:rPr lang="en-US" altLang="en-US" sz="3200" b="1" dirty="0" err="1"/>
              <a:t>garisan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warna</a:t>
            </a:r>
            <a:r>
              <a:rPr lang="en-US" altLang="en-US" sz="3200" b="1" dirty="0"/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Merah</a:t>
            </a:r>
            <a:r>
              <a:rPr lang="en-US" altLang="en-US" sz="3200" b="1" dirty="0"/>
              <a:t> </a:t>
            </a:r>
            <a:r>
              <a:rPr lang="en-US" altLang="en-US" sz="3200" dirty="0" err="1"/>
              <a:t>akan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muncul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pada</a:t>
            </a:r>
            <a:r>
              <a:rPr lang="en-US" altLang="en-US" sz="3200" dirty="0"/>
              <a:t>  </a:t>
            </a:r>
            <a:r>
              <a:rPr lang="en-US" altLang="en-US" sz="3200" dirty="0" err="1"/>
              <a:t>huruf</a:t>
            </a:r>
            <a:r>
              <a:rPr lang="en-US" altLang="en-US" sz="3200" dirty="0"/>
              <a:t> yang </a:t>
            </a:r>
            <a:r>
              <a:rPr lang="en-US" altLang="en-US" sz="3200" b="1" dirty="0" err="1"/>
              <a:t>bertanda</a:t>
            </a:r>
            <a:r>
              <a:rPr lang="en-US" altLang="en-US" sz="3200" b="1" dirty="0"/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C </a:t>
            </a:r>
            <a:r>
              <a:rPr lang="en-US" altLang="en-US" sz="3200" b="1" i="1" dirty="0">
                <a:solidFill>
                  <a:srgbClr val="FF0000"/>
                </a:solidFill>
              </a:rPr>
              <a:t>(control) </a:t>
            </a:r>
            <a:r>
              <a:rPr lang="en-US" altLang="en-US" sz="3200" b="1" i="1" dirty="0" err="1"/>
              <a:t>sahaja</a:t>
            </a:r>
            <a:endParaRPr lang="en-US" altLang="en-US" sz="3200" b="1" i="1" dirty="0"/>
          </a:p>
          <a:p>
            <a:pPr lvl="1">
              <a:buFont typeface="Arial" charset="0"/>
              <a:buNone/>
            </a:pPr>
            <a:endParaRPr lang="en-US" altLang="en-US" sz="3200" b="1" i="1" dirty="0"/>
          </a:p>
          <a:p>
            <a:pPr lvl="1">
              <a:buFont typeface="Arial" charset="0"/>
              <a:buNone/>
            </a:pPr>
            <a:endParaRPr lang="ms-MY" altLang="en-U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0" r="35088" b="20454"/>
          <a:stretch>
            <a:fillRect/>
          </a:stretch>
        </p:blipFill>
        <p:spPr>
          <a:xfrm>
            <a:off x="5361844" y="3142991"/>
            <a:ext cx="1955251" cy="2347041"/>
          </a:xfrm>
          <a:prstGeom prst="rect">
            <a:avLst/>
          </a:prstGeom>
          <a:noFill/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935326" y="5304295"/>
            <a:ext cx="2808288" cy="371475"/>
          </a:xfrm>
          <a:prstGeom prst="rect">
            <a:avLst/>
          </a:prstGeom>
          <a:solidFill>
            <a:srgbClr val="D0005E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1"/>
                </a:solidFill>
                <a:latin typeface="Arial" charset="0"/>
              </a:rPr>
              <a:t>TIDAK R</a:t>
            </a:r>
            <a:r>
              <a:rPr lang="ms-MY" altLang="en-US" sz="1800" b="1" dirty="0">
                <a:solidFill>
                  <a:schemeClr val="tx1"/>
                </a:solidFill>
                <a:latin typeface="Arial" charset="0"/>
              </a:rPr>
              <a:t>EAKTIF</a:t>
            </a:r>
            <a:endParaRPr lang="en-US" altLang="en-US" sz="18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7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98358" y="69486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 err="1"/>
              <a:t>Reaktif</a:t>
            </a:r>
            <a:r>
              <a:rPr lang="en-US" altLang="en-US" sz="2800" b="1" dirty="0"/>
              <a:t> (+)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400" dirty="0"/>
              <a:t> </a:t>
            </a:r>
            <a:r>
              <a:rPr lang="en-US" altLang="en-US" sz="2400" dirty="0" err="1"/>
              <a:t>Tanda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garisan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warna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Merah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muncul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Huruf</a:t>
            </a:r>
            <a:r>
              <a:rPr lang="en-US" altLang="en-US" sz="2400" dirty="0"/>
              <a:t> yang </a:t>
            </a:r>
            <a:r>
              <a:rPr lang="en-US" altLang="en-US" sz="2400" dirty="0" err="1">
                <a:solidFill>
                  <a:srgbClr val="FF0000"/>
                </a:solidFill>
              </a:rPr>
              <a:t>bertanda</a:t>
            </a:r>
            <a:r>
              <a:rPr lang="en-US" altLang="en-US" sz="2400" dirty="0">
                <a:solidFill>
                  <a:srgbClr val="FF0000"/>
                </a:solidFill>
              </a:rPr>
              <a:t> C (control)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Huruf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bertanda</a:t>
            </a:r>
            <a:r>
              <a:rPr lang="en-US" altLang="en-US" sz="2400" dirty="0">
                <a:solidFill>
                  <a:srgbClr val="FF0000"/>
                </a:solidFill>
              </a:rPr>
              <a:t> T (test)</a:t>
            </a:r>
          </a:p>
          <a:p>
            <a:endParaRPr lang="en-US" altLang="en-US" sz="2800" b="1" i="1" dirty="0"/>
          </a:p>
          <a:p>
            <a:pPr>
              <a:buFont typeface="Arial" charset="0"/>
              <a:buNone/>
            </a:pPr>
            <a:endParaRPr lang="en-US" altLang="en-US" sz="2800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55738"/>
          <a:stretch>
            <a:fillRect/>
          </a:stretch>
        </p:blipFill>
        <p:spPr>
          <a:xfrm>
            <a:off x="3378854" y="3295277"/>
            <a:ext cx="2808287" cy="2808288"/>
          </a:xfrm>
          <a:prstGeom prst="rect">
            <a:avLst/>
          </a:prstGeo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78854" y="5473515"/>
            <a:ext cx="2808287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/>
              <a:t>R</a:t>
            </a:r>
            <a:r>
              <a:rPr lang="ms-MY" sz="2000" b="1" dirty="0"/>
              <a:t>EAKTIF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9898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>
                <a:solidFill>
                  <a:schemeClr val="tx1"/>
                </a:solidFill>
              </a:rPr>
              <a:t>Invalid</a:t>
            </a:r>
          </a:p>
        </p:txBody>
      </p:sp>
      <p:pic>
        <p:nvPicPr>
          <p:cNvPr id="1026" name="Picture 2" descr="Wondfo One Step HIV 1/2 Whole Blood Home Test 2 cassettes/ba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5" t="37081" r="6002" b="16961"/>
          <a:stretch/>
        </p:blipFill>
        <p:spPr bwMode="auto">
          <a:xfrm>
            <a:off x="4222632" y="2353235"/>
            <a:ext cx="2299192" cy="30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20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4" y="254492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MY" sz="4800" dirty="0"/>
              <a:t>Rapid Diagnostic Test (RDT) HCV</a:t>
            </a:r>
          </a:p>
        </p:txBody>
      </p:sp>
    </p:spTree>
    <p:extLst>
      <p:ext uri="{BB962C8B-B14F-4D97-AF65-F5344CB8AC3E}">
        <p14:creationId xmlns:p14="http://schemas.microsoft.com/office/powerpoint/2010/main" val="25157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857" y="2525428"/>
            <a:ext cx="8596668" cy="3845859"/>
          </a:xfrm>
        </p:spPr>
        <p:txBody>
          <a:bodyPr>
            <a:normAutofit/>
          </a:bodyPr>
          <a:lstStyle/>
          <a:p>
            <a:r>
              <a:rPr lang="en-US" altLang="en-US" sz="2400" dirty="0" err="1">
                <a:latin typeface="Eras Medium ITC" panose="020B0602030504020804" pitchFamily="34" charset="0"/>
              </a:rPr>
              <a:t>Dikenali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sebagai</a:t>
            </a:r>
            <a:r>
              <a:rPr lang="en-US" altLang="en-US" sz="2400" dirty="0">
                <a:latin typeface="Eras Medium ITC" panose="020B0602030504020804" pitchFamily="34" charset="0"/>
              </a:rPr>
              <a:t> set </a:t>
            </a:r>
            <a:r>
              <a:rPr lang="en-US" altLang="en-US" sz="2400" b="1" i="1" dirty="0">
                <a:latin typeface="Eras Medium ITC" panose="020B0602030504020804" pitchFamily="34" charset="0"/>
              </a:rPr>
              <a:t>Rapid Diagnostic Test </a:t>
            </a:r>
            <a:r>
              <a:rPr lang="en-US" altLang="en-US" sz="2400" b="1" dirty="0">
                <a:latin typeface="Eras Medium ITC" panose="020B0602030504020804" pitchFamily="34" charset="0"/>
              </a:rPr>
              <a:t>(RDT)</a:t>
            </a:r>
            <a:endParaRPr lang="en-US" altLang="en-US" sz="2400" dirty="0">
              <a:latin typeface="Eras Medium ITC" panose="020B0602030504020804" pitchFamily="34" charset="0"/>
            </a:endParaRPr>
          </a:p>
          <a:p>
            <a:r>
              <a:rPr lang="en-US" altLang="en-US" sz="2400" dirty="0" err="1">
                <a:latin typeface="Eras Medium ITC" panose="020B0602030504020804" pitchFamily="34" charset="0"/>
              </a:rPr>
              <a:t>Merupakan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ujian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darah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untuk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mengesan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antibodi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terhadap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b="1" dirty="0">
                <a:latin typeface="Eras Medium ITC" panose="020B0602030504020804" pitchFamily="34" charset="0"/>
              </a:rPr>
              <a:t>HCV </a:t>
            </a:r>
          </a:p>
          <a:p>
            <a:r>
              <a:rPr lang="en-US" altLang="en-US" sz="2400" dirty="0" err="1">
                <a:latin typeface="Eras Medium ITC" panose="020B0602030504020804" pitchFamily="34" charset="0"/>
              </a:rPr>
              <a:t>Gunakan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b="1" i="1" dirty="0">
                <a:latin typeface="Eras Medium ITC" panose="020B0602030504020804" pitchFamily="34" charset="0"/>
              </a:rPr>
              <a:t>assay diluent </a:t>
            </a:r>
            <a:r>
              <a:rPr lang="en-US" altLang="en-US" sz="2400" dirty="0" err="1">
                <a:latin typeface="Eras Medium ITC" panose="020B0602030504020804" pitchFamily="34" charset="0"/>
              </a:rPr>
              <a:t>dalam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kotak</a:t>
            </a:r>
            <a:r>
              <a:rPr lang="en-US" altLang="en-US" sz="2400" dirty="0">
                <a:latin typeface="Eras Medium ITC" panose="020B0602030504020804" pitchFamily="34" charset="0"/>
              </a:rPr>
              <a:t> yang </a:t>
            </a:r>
            <a:r>
              <a:rPr lang="en-US" altLang="en-US" sz="2400" dirty="0" err="1">
                <a:latin typeface="Eras Medium ITC" panose="020B0602030504020804" pitchFamily="34" charset="0"/>
              </a:rPr>
              <a:t>sama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untuk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elak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daripada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berlaku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Eras Medium ITC" panose="020B0602030504020804" pitchFamily="34" charset="0"/>
              </a:rPr>
              <a:t>ralat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pada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ujian</a:t>
            </a:r>
            <a:r>
              <a:rPr lang="en-US" altLang="en-US" sz="2400" dirty="0">
                <a:latin typeface="Eras Medium ITC" panose="020B0602030504020804" pitchFamily="34" charset="0"/>
              </a:rPr>
              <a:t>.</a:t>
            </a:r>
          </a:p>
          <a:p>
            <a:r>
              <a:rPr lang="en-US" altLang="en-US" sz="2400" dirty="0">
                <a:latin typeface="Eras Medium ITC" panose="020B0602030504020804" pitchFamily="34" charset="0"/>
              </a:rPr>
              <a:t>Proses </a:t>
            </a:r>
            <a:r>
              <a:rPr lang="en-US" altLang="en-US" sz="2400" dirty="0" err="1">
                <a:latin typeface="Eras Medium ITC" panose="020B0602030504020804" pitchFamily="34" charset="0"/>
              </a:rPr>
              <a:t>ujian</a:t>
            </a:r>
            <a:r>
              <a:rPr lang="en-US" altLang="en-US" sz="2400" dirty="0">
                <a:latin typeface="Eras Medium ITC" panose="020B0602030504020804" pitchFamily="34" charset="0"/>
              </a:rPr>
              <a:t> yang </a:t>
            </a:r>
            <a:r>
              <a:rPr lang="en-US" altLang="en-US" sz="2400" dirty="0" err="1">
                <a:latin typeface="Eras Medium ITC" panose="020B0602030504020804" pitchFamily="34" charset="0"/>
              </a:rPr>
              <a:t>cepat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dan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ringkas</a:t>
            </a:r>
            <a:r>
              <a:rPr lang="en-US" altLang="en-US" sz="2400" dirty="0">
                <a:latin typeface="Eras Medium ITC" panose="020B0602030504020804" pitchFamily="34" charset="0"/>
              </a:rPr>
              <a:t>, </a:t>
            </a:r>
            <a:r>
              <a:rPr lang="en-US" altLang="en-US" sz="2400" dirty="0" err="1">
                <a:latin typeface="Eras Medium ITC" panose="020B0602030504020804" pitchFamily="34" charset="0"/>
              </a:rPr>
              <a:t>keputusan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dibaca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selepas</a:t>
            </a:r>
            <a:r>
              <a:rPr lang="en-US" altLang="en-US" sz="2400" dirty="0">
                <a:latin typeface="Eras Medium ITC" panose="020B0602030504020804" pitchFamily="34" charset="0"/>
              </a:rPr>
              <a:t>  </a:t>
            </a:r>
            <a:r>
              <a:rPr lang="en-US" altLang="en-US" sz="2400" b="1" dirty="0">
                <a:latin typeface="Eras Medium ITC" panose="020B0602030504020804" pitchFamily="34" charset="0"/>
              </a:rPr>
              <a:t>15 </a:t>
            </a:r>
            <a:r>
              <a:rPr lang="en-US" altLang="en-US" sz="2400" b="1" dirty="0" err="1">
                <a:latin typeface="Eras Medium ITC" panose="020B0602030504020804" pitchFamily="34" charset="0"/>
              </a:rPr>
              <a:t>minit</a:t>
            </a:r>
            <a:r>
              <a:rPr lang="en-US" altLang="en-US" sz="2400" dirty="0">
                <a:latin typeface="Eras Medium ITC" panose="020B0602030504020804" pitchFamily="34" charset="0"/>
              </a:rPr>
              <a:t>, </a:t>
            </a:r>
            <a:r>
              <a:rPr lang="en-US" altLang="en-US" sz="2400" dirty="0" err="1">
                <a:latin typeface="Eras Medium ITC" panose="020B0602030504020804" pitchFamily="34" charset="0"/>
              </a:rPr>
              <a:t>tidak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boleh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dibaca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selepas</a:t>
            </a:r>
            <a:r>
              <a:rPr lang="en-US" altLang="en-US" sz="2400" dirty="0">
                <a:latin typeface="Eras Medium ITC" panose="020B0602030504020804" pitchFamily="34" charset="0"/>
              </a:rPr>
              <a:t>  </a:t>
            </a:r>
            <a:r>
              <a:rPr lang="en-US" altLang="en-US" sz="2400" b="1" dirty="0">
                <a:latin typeface="Eras Medium ITC" panose="020B0602030504020804" pitchFamily="34" charset="0"/>
              </a:rPr>
              <a:t>20 </a:t>
            </a:r>
            <a:r>
              <a:rPr lang="en-US" altLang="en-US" sz="2400" b="1" dirty="0" err="1">
                <a:latin typeface="Eras Medium ITC" panose="020B0602030504020804" pitchFamily="34" charset="0"/>
              </a:rPr>
              <a:t>minit</a:t>
            </a:r>
            <a:r>
              <a:rPr lang="en-US" altLang="en-US" sz="2400" b="1" dirty="0">
                <a:latin typeface="Eras Medium ITC" panose="020B0602030504020804" pitchFamily="34" charset="0"/>
              </a:rPr>
              <a:t>.</a:t>
            </a:r>
            <a:endParaRPr lang="ms-MY" altLang="en-US" sz="2400" b="1" dirty="0">
              <a:latin typeface="Eras Medium ITC" panose="020B0602030504020804" pitchFamily="34" charset="0"/>
            </a:endParaRPr>
          </a:p>
          <a:p>
            <a:pPr marL="0" indent="0">
              <a:buNone/>
            </a:pPr>
            <a:endParaRPr lang="en-MY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59" y="712520"/>
            <a:ext cx="4512622" cy="16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3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397768"/>
            <a:ext cx="9601196" cy="1303867"/>
          </a:xfrm>
        </p:spPr>
        <p:txBody>
          <a:bodyPr/>
          <a:lstStyle/>
          <a:p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bungkusan</a:t>
            </a:r>
            <a:r>
              <a:rPr lang="en-MY" dirty="0"/>
              <a:t> RDT </a:t>
            </a:r>
            <a:r>
              <a:rPr lang="en-MY" dirty="0" err="1"/>
              <a:t>mengandungi</a:t>
            </a:r>
            <a:r>
              <a:rPr lang="en-MY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604" y="2510388"/>
            <a:ext cx="8596668" cy="3880773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altLang="en-US" sz="2400" b="1" dirty="0"/>
              <a:t>1x test device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400" b="1" dirty="0"/>
              <a:t> 1x assay diluent (Dropper)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400" b="1" dirty="0"/>
              <a:t> 1x capillary pipette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400" b="1" dirty="0"/>
              <a:t> 1x pad </a:t>
            </a:r>
            <a:r>
              <a:rPr lang="en-US" altLang="en-US" sz="2400" b="1" dirty="0" err="1"/>
              <a:t>alkohol</a:t>
            </a:r>
            <a:endParaRPr lang="en-US" altLang="en-US" sz="2400" b="1" dirty="0"/>
          </a:p>
          <a:p>
            <a:pPr lvl="1">
              <a:buFont typeface="Wingdings" pitchFamily="2" charset="2"/>
              <a:buChar char="Ø"/>
            </a:pPr>
            <a:r>
              <a:rPr lang="en-US" altLang="en-US" sz="2400" b="1" dirty="0"/>
              <a:t> 1x lancet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400" b="1" dirty="0"/>
              <a:t> 1x instruction</a:t>
            </a:r>
            <a:endParaRPr lang="ms-MY" altLang="en-US" sz="2400" b="1" dirty="0"/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015" y="3728851"/>
            <a:ext cx="5997039" cy="22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11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238" y="5002228"/>
            <a:ext cx="8596668" cy="1320800"/>
          </a:xfrm>
        </p:spPr>
        <p:txBody>
          <a:bodyPr>
            <a:noAutofit/>
          </a:bodyPr>
          <a:lstStyle/>
          <a:p>
            <a:pPr algn="l"/>
            <a:r>
              <a:rPr lang="en-MY" sz="3200" dirty="0">
                <a:solidFill>
                  <a:srgbClr val="FF0000"/>
                </a:solidFill>
              </a:rPr>
              <a:t>PERINGATAN: PASTIKAN RDT DISIMPAN DALAM SUHU BILIK (1’C-30’C)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731" y="2528725"/>
            <a:ext cx="8596668" cy="1644929"/>
          </a:xfrm>
        </p:spPr>
        <p:txBody>
          <a:bodyPr>
            <a:noAutofit/>
          </a:bodyPr>
          <a:lstStyle/>
          <a:p>
            <a:r>
              <a:rPr lang="en-MY" sz="2400" dirty="0" err="1"/>
              <a:t>Memastikan</a:t>
            </a:r>
            <a:r>
              <a:rPr lang="en-MY" sz="2400" dirty="0"/>
              <a:t> RDT </a:t>
            </a:r>
            <a:r>
              <a:rPr lang="en-MY" sz="2400" dirty="0" err="1"/>
              <a:t>ada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belum</a:t>
            </a:r>
            <a:r>
              <a:rPr lang="en-MY" sz="2400" dirty="0"/>
              <a:t> </a:t>
            </a:r>
            <a:r>
              <a:rPr lang="en-MY" sz="2400" dirty="0" err="1"/>
              <a:t>sampai</a:t>
            </a:r>
            <a:r>
              <a:rPr lang="en-MY" sz="2400" dirty="0"/>
              <a:t> </a:t>
            </a:r>
            <a:r>
              <a:rPr lang="en-MY" sz="2400" dirty="0" err="1"/>
              <a:t>tarikh</a:t>
            </a:r>
            <a:r>
              <a:rPr lang="en-MY" sz="2400" dirty="0"/>
              <a:t> </a:t>
            </a:r>
            <a:r>
              <a:rPr lang="en-MY" sz="2400" dirty="0" err="1"/>
              <a:t>luput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Memakai</a:t>
            </a:r>
            <a:r>
              <a:rPr lang="en-MY" sz="2400" dirty="0"/>
              <a:t> ‘</a:t>
            </a:r>
            <a:r>
              <a:rPr lang="en-MY" sz="2400" b="1" i="1" dirty="0"/>
              <a:t>basic PPE</a:t>
            </a:r>
            <a:r>
              <a:rPr lang="en-MY" sz="2400" dirty="0"/>
              <a:t>’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b="1" i="1" dirty="0"/>
              <a:t>glove</a:t>
            </a:r>
            <a:r>
              <a:rPr lang="en-MY" sz="2400" i="1" dirty="0"/>
              <a:t>, </a:t>
            </a:r>
            <a:r>
              <a:rPr lang="en-MY" sz="2400" b="1" i="1" dirty="0"/>
              <a:t>mask</a:t>
            </a:r>
            <a:r>
              <a:rPr lang="en-MY" sz="2400" i="1" dirty="0"/>
              <a:t>, </a:t>
            </a:r>
            <a:r>
              <a:rPr lang="en-MY" sz="2400" dirty="0" err="1"/>
              <a:t>dan</a:t>
            </a:r>
            <a:r>
              <a:rPr lang="en-MY" sz="2400" i="1" dirty="0"/>
              <a:t> </a:t>
            </a:r>
            <a:r>
              <a:rPr lang="en-MY" sz="2400" b="1" i="1" dirty="0"/>
              <a:t>apron</a:t>
            </a:r>
            <a:r>
              <a:rPr lang="en-MY" sz="2400" i="1" dirty="0"/>
              <a:t> </a:t>
            </a:r>
          </a:p>
          <a:p>
            <a:pPr marL="0" indent="0">
              <a:buNone/>
            </a:pPr>
            <a:r>
              <a:rPr lang="en-MY" sz="2400" i="1" dirty="0"/>
              <a:t>    </a:t>
            </a:r>
            <a:r>
              <a:rPr lang="en-MY" sz="2400" dirty="0"/>
              <a:t>(</a:t>
            </a:r>
            <a:r>
              <a:rPr lang="en-MY" sz="2400" dirty="0" err="1"/>
              <a:t>jika</a:t>
            </a:r>
            <a:r>
              <a:rPr lang="en-MY" sz="2400" dirty="0"/>
              <a:t> </a:t>
            </a:r>
            <a:r>
              <a:rPr lang="en-MY" sz="2400" dirty="0" err="1"/>
              <a:t>ada</a:t>
            </a:r>
            <a:r>
              <a:rPr lang="en-MY" sz="2400" dirty="0"/>
              <a:t>).</a:t>
            </a:r>
          </a:p>
          <a:p>
            <a:r>
              <a:rPr lang="en-MY" sz="2400" dirty="0" err="1"/>
              <a:t>Keluarkan</a:t>
            </a:r>
            <a:r>
              <a:rPr lang="en-MY" sz="2400" dirty="0"/>
              <a:t> </a:t>
            </a:r>
            <a:r>
              <a:rPr lang="en-MY" sz="2400" dirty="0" err="1"/>
              <a:t>peralatan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bungkusan</a:t>
            </a:r>
            <a:r>
              <a:rPr lang="en-MY" sz="2400" dirty="0"/>
              <a:t> RDT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simpan</a:t>
            </a:r>
            <a:r>
              <a:rPr lang="en-MY" sz="2400" dirty="0"/>
              <a:t> </a:t>
            </a:r>
            <a:r>
              <a:rPr lang="en-MY" sz="2400" dirty="0" err="1"/>
              <a:t>atas</a:t>
            </a:r>
            <a:r>
              <a:rPr lang="en-MY" sz="2400" dirty="0"/>
              <a:t> </a:t>
            </a:r>
            <a:r>
              <a:rPr lang="en-MY" sz="2400" dirty="0" err="1"/>
              <a:t>permukaan</a:t>
            </a:r>
            <a:r>
              <a:rPr lang="en-MY" sz="2400" dirty="0"/>
              <a:t> yang rata.</a:t>
            </a:r>
          </a:p>
          <a:p>
            <a:pPr marL="0" indent="0">
              <a:buNone/>
            </a:pPr>
            <a:endParaRPr lang="en-MY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86690" y="170015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dirty="0" err="1"/>
              <a:t>Sebelum</a:t>
            </a:r>
            <a:r>
              <a:rPr lang="en-MY" dirty="0"/>
              <a:t> </a:t>
            </a:r>
            <a:r>
              <a:rPr lang="en-MY" dirty="0" err="1"/>
              <a:t>melakukukan</a:t>
            </a:r>
            <a:r>
              <a:rPr lang="en-MY" dirty="0"/>
              <a:t> RDT</a:t>
            </a:r>
          </a:p>
        </p:txBody>
      </p:sp>
    </p:spTree>
    <p:extLst>
      <p:ext uri="{BB962C8B-B14F-4D97-AF65-F5344CB8AC3E}">
        <p14:creationId xmlns:p14="http://schemas.microsoft.com/office/powerpoint/2010/main" val="3319708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3" y="252117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MY" sz="4800" dirty="0" err="1"/>
              <a:t>Tatacara</a:t>
            </a:r>
            <a:r>
              <a:rPr lang="en-MY" sz="4800" dirty="0"/>
              <a:t> </a:t>
            </a:r>
            <a:r>
              <a:rPr lang="en-MY" sz="4800" dirty="0" err="1"/>
              <a:t>penggunaan</a:t>
            </a:r>
            <a:r>
              <a:rPr lang="en-MY" sz="4800" dirty="0"/>
              <a:t> RDT HCV</a:t>
            </a:r>
          </a:p>
        </p:txBody>
      </p:sp>
    </p:spTree>
    <p:extLst>
      <p:ext uri="{BB962C8B-B14F-4D97-AF65-F5344CB8AC3E}">
        <p14:creationId xmlns:p14="http://schemas.microsoft.com/office/powerpoint/2010/main" val="339810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dirty="0" err="1"/>
              <a:t>utama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Eras Medium ITC" panose="020B0602030504020804" pitchFamily="34" charset="0"/>
              </a:rPr>
              <a:t>Faham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berkenaan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kaedah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ujian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Saringan</a:t>
            </a:r>
            <a:r>
              <a:rPr lang="en-US" sz="2400" dirty="0">
                <a:latin typeface="Eras Medium ITC" panose="020B0602030504020804" pitchFamily="34" charset="0"/>
              </a:rPr>
              <a:t> HIV</a:t>
            </a:r>
          </a:p>
          <a:p>
            <a:r>
              <a:rPr lang="en-US" sz="2400" dirty="0" err="1">
                <a:latin typeface="Eras Medium ITC" panose="020B0602030504020804" pitchFamily="34" charset="0"/>
              </a:rPr>
              <a:t>Dapat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melakukan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ujian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saringan</a:t>
            </a:r>
            <a:r>
              <a:rPr lang="en-US" sz="2400" dirty="0">
                <a:latin typeface="Eras Medium ITC" panose="020B0602030504020804" pitchFamily="34" charset="0"/>
              </a:rPr>
              <a:t> HIV </a:t>
            </a:r>
            <a:r>
              <a:rPr lang="en-US" sz="2400" dirty="0" err="1">
                <a:latin typeface="Eras Medium ITC" panose="020B0602030504020804" pitchFamily="34" charset="0"/>
              </a:rPr>
              <a:t>dengan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teknik</a:t>
            </a:r>
            <a:r>
              <a:rPr lang="en-US" sz="2400" dirty="0">
                <a:latin typeface="Eras Medium ITC" panose="020B0602030504020804" pitchFamily="34" charset="0"/>
              </a:rPr>
              <a:t>  yang </a:t>
            </a:r>
            <a:r>
              <a:rPr lang="en-US" sz="2400" dirty="0" err="1">
                <a:latin typeface="Eras Medium ITC" panose="020B0602030504020804" pitchFamily="34" charset="0"/>
              </a:rPr>
              <a:t>betul</a:t>
            </a:r>
            <a:endParaRPr lang="en-US" sz="2400" dirty="0">
              <a:latin typeface="Eras Medium ITC" panose="020B0602030504020804" pitchFamily="34" charset="0"/>
            </a:endParaRPr>
          </a:p>
          <a:p>
            <a:r>
              <a:rPr lang="en-US" sz="2400" dirty="0" err="1">
                <a:latin typeface="Eras Medium ITC" panose="020B0602030504020804" pitchFamily="34" charset="0"/>
              </a:rPr>
              <a:t>Dapat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menguruskan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Sisa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Klinikal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dengan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betul</a:t>
            </a:r>
            <a:endParaRPr lang="en-US" sz="2400" dirty="0">
              <a:latin typeface="Eras Medium ITC" panose="020B0602030504020804" pitchFamily="34" charset="0"/>
            </a:endParaRPr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822121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843" y="680561"/>
            <a:ext cx="8596668" cy="6521823"/>
          </a:xfrm>
        </p:spPr>
        <p:txBody>
          <a:bodyPr>
            <a:noAutofit/>
          </a:bodyPr>
          <a:lstStyle/>
          <a:p>
            <a:r>
              <a:rPr lang="en-MY" sz="2000" dirty="0" err="1">
                <a:solidFill>
                  <a:schemeClr val="tx1"/>
                </a:solidFill>
              </a:rPr>
              <a:t>Buka</a:t>
            </a:r>
            <a:r>
              <a:rPr lang="en-MY" sz="2000" dirty="0">
                <a:solidFill>
                  <a:schemeClr val="tx1"/>
                </a:solidFill>
              </a:rPr>
              <a:t> </a:t>
            </a:r>
            <a:r>
              <a:rPr lang="en-MY" sz="2000" dirty="0" err="1">
                <a:solidFill>
                  <a:schemeClr val="tx1"/>
                </a:solidFill>
              </a:rPr>
              <a:t>bungkusan</a:t>
            </a:r>
            <a:r>
              <a:rPr lang="en-MY" sz="2000" dirty="0">
                <a:solidFill>
                  <a:schemeClr val="tx1"/>
                </a:solidFill>
              </a:rPr>
              <a:t> </a:t>
            </a:r>
            <a:r>
              <a:rPr lang="en-MY" sz="2000" dirty="0" err="1">
                <a:solidFill>
                  <a:schemeClr val="tx1"/>
                </a:solidFill>
              </a:rPr>
              <a:t>dan</a:t>
            </a:r>
            <a:r>
              <a:rPr lang="en-MY" sz="2000" dirty="0">
                <a:solidFill>
                  <a:schemeClr val="tx1"/>
                </a:solidFill>
              </a:rPr>
              <a:t> </a:t>
            </a:r>
            <a:r>
              <a:rPr lang="en-MY" sz="2000" dirty="0" err="1">
                <a:solidFill>
                  <a:schemeClr val="tx1"/>
                </a:solidFill>
              </a:rPr>
              <a:t>letak</a:t>
            </a:r>
            <a:r>
              <a:rPr lang="en-MY" sz="2000" dirty="0">
                <a:solidFill>
                  <a:schemeClr val="tx1"/>
                </a:solidFill>
              </a:rPr>
              <a:t> di </a:t>
            </a:r>
            <a:r>
              <a:rPr lang="en-MY" sz="2000" dirty="0" err="1">
                <a:solidFill>
                  <a:schemeClr val="tx1"/>
                </a:solidFill>
              </a:rPr>
              <a:t>kawasan</a:t>
            </a:r>
            <a:r>
              <a:rPr lang="en-MY" sz="2000" dirty="0">
                <a:solidFill>
                  <a:schemeClr val="tx1"/>
                </a:solidFill>
              </a:rPr>
              <a:t> yang rata.</a:t>
            </a:r>
          </a:p>
          <a:p>
            <a:r>
              <a:rPr lang="en-MY" sz="2000" dirty="0" err="1">
                <a:solidFill>
                  <a:schemeClr val="tx1"/>
                </a:solidFill>
              </a:rPr>
              <a:t>Bersihkan</a:t>
            </a:r>
            <a:r>
              <a:rPr lang="en-MY" sz="2000" dirty="0">
                <a:solidFill>
                  <a:schemeClr val="tx1"/>
                </a:solidFill>
              </a:rPr>
              <a:t> </a:t>
            </a:r>
            <a:r>
              <a:rPr lang="en-MY" sz="2000" dirty="0" err="1">
                <a:solidFill>
                  <a:schemeClr val="tx1"/>
                </a:solidFill>
              </a:rPr>
              <a:t>jari</a:t>
            </a:r>
            <a:r>
              <a:rPr lang="en-MY" sz="2000" dirty="0">
                <a:solidFill>
                  <a:schemeClr val="tx1"/>
                </a:solidFill>
              </a:rPr>
              <a:t> </a:t>
            </a:r>
            <a:r>
              <a:rPr lang="en-MY" sz="2000" dirty="0" err="1">
                <a:solidFill>
                  <a:schemeClr val="tx1"/>
                </a:solidFill>
              </a:rPr>
              <a:t>menggunakan</a:t>
            </a:r>
            <a:r>
              <a:rPr lang="en-MY" sz="2000" dirty="0">
                <a:solidFill>
                  <a:schemeClr val="tx1"/>
                </a:solidFill>
              </a:rPr>
              <a:t> </a:t>
            </a:r>
            <a:r>
              <a:rPr lang="en-MY" sz="2000" b="1" i="1" dirty="0">
                <a:solidFill>
                  <a:schemeClr val="tx1"/>
                </a:solidFill>
              </a:rPr>
              <a:t>alcohol swab</a:t>
            </a:r>
            <a:r>
              <a:rPr lang="en-MY" sz="2000" dirty="0">
                <a:solidFill>
                  <a:schemeClr val="tx1"/>
                </a:solidFill>
              </a:rPr>
              <a:t> </a:t>
            </a:r>
            <a:r>
              <a:rPr lang="en-MY" sz="2000" dirty="0" err="1">
                <a:solidFill>
                  <a:schemeClr val="tx1"/>
                </a:solidFill>
              </a:rPr>
              <a:t>dan</a:t>
            </a:r>
            <a:r>
              <a:rPr lang="en-MY" sz="2000" dirty="0">
                <a:solidFill>
                  <a:schemeClr val="tx1"/>
                </a:solidFill>
              </a:rPr>
              <a:t> </a:t>
            </a:r>
            <a:r>
              <a:rPr lang="en-MY" sz="2000" dirty="0" err="1">
                <a:solidFill>
                  <a:schemeClr val="tx1"/>
                </a:solidFill>
              </a:rPr>
              <a:t>biarkan</a:t>
            </a:r>
            <a:r>
              <a:rPr lang="en-MY" sz="2000" dirty="0">
                <a:solidFill>
                  <a:schemeClr val="tx1"/>
                </a:solidFill>
              </a:rPr>
              <a:t> </a:t>
            </a:r>
            <a:r>
              <a:rPr lang="en-MY" sz="2000" dirty="0" err="1">
                <a:solidFill>
                  <a:schemeClr val="tx1"/>
                </a:solidFill>
              </a:rPr>
              <a:t>jari</a:t>
            </a:r>
            <a:r>
              <a:rPr lang="en-MY" sz="2000" dirty="0">
                <a:solidFill>
                  <a:schemeClr val="tx1"/>
                </a:solidFill>
              </a:rPr>
              <a:t> </a:t>
            </a:r>
            <a:r>
              <a:rPr lang="en-MY" sz="2000" dirty="0" err="1">
                <a:solidFill>
                  <a:schemeClr val="tx1"/>
                </a:solidFill>
              </a:rPr>
              <a:t>tersebut</a:t>
            </a:r>
            <a:r>
              <a:rPr lang="en-MY" sz="2000" dirty="0">
                <a:solidFill>
                  <a:schemeClr val="tx1"/>
                </a:solidFill>
              </a:rPr>
              <a:t> </a:t>
            </a:r>
            <a:r>
              <a:rPr lang="en-MY" sz="2000" dirty="0" err="1">
                <a:solidFill>
                  <a:schemeClr val="tx1"/>
                </a:solidFill>
              </a:rPr>
              <a:t>kering</a:t>
            </a:r>
            <a:r>
              <a:rPr lang="en-MY" sz="2000" dirty="0">
                <a:solidFill>
                  <a:schemeClr val="tx1"/>
                </a:solidFill>
              </a:rPr>
              <a:t>.</a:t>
            </a:r>
          </a:p>
          <a:p>
            <a:r>
              <a:rPr lang="en-MY" sz="2000" dirty="0" err="1">
                <a:solidFill>
                  <a:schemeClr val="tx1"/>
                </a:solidFill>
              </a:rPr>
              <a:t>Cucuk</a:t>
            </a:r>
            <a:r>
              <a:rPr lang="en-MY" sz="2000" dirty="0">
                <a:solidFill>
                  <a:schemeClr val="tx1"/>
                </a:solidFill>
              </a:rPr>
              <a:t> </a:t>
            </a:r>
            <a:r>
              <a:rPr lang="en-MY" sz="2000" dirty="0" err="1">
                <a:solidFill>
                  <a:schemeClr val="tx1"/>
                </a:solidFill>
              </a:rPr>
              <a:t>jari</a:t>
            </a:r>
            <a:r>
              <a:rPr lang="en-MY" sz="2000" dirty="0">
                <a:solidFill>
                  <a:schemeClr val="tx1"/>
                </a:solidFill>
              </a:rPr>
              <a:t> </a:t>
            </a:r>
            <a:r>
              <a:rPr lang="en-MY" sz="2000" dirty="0" err="1">
                <a:solidFill>
                  <a:schemeClr val="tx1"/>
                </a:solidFill>
              </a:rPr>
              <a:t>menggunakan</a:t>
            </a:r>
            <a:r>
              <a:rPr lang="en-MY" sz="2000" dirty="0">
                <a:solidFill>
                  <a:schemeClr val="tx1"/>
                </a:solidFill>
              </a:rPr>
              <a:t> </a:t>
            </a:r>
            <a:r>
              <a:rPr lang="en-MY" sz="2000" b="1" i="1" dirty="0">
                <a:solidFill>
                  <a:schemeClr val="tx1"/>
                </a:solidFill>
              </a:rPr>
              <a:t>lancet</a:t>
            </a:r>
            <a:r>
              <a:rPr lang="en-MY" sz="20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en-US" sz="2000" dirty="0" err="1">
                <a:solidFill>
                  <a:schemeClr val="tx1"/>
                </a:solidFill>
              </a:rPr>
              <a:t>Picit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perlahan-lahan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jari</a:t>
            </a:r>
            <a:r>
              <a:rPr lang="en-US" altLang="en-US" sz="2000" dirty="0">
                <a:solidFill>
                  <a:schemeClr val="tx1"/>
                </a:solidFill>
              </a:rPr>
              <a:t> yang di </a:t>
            </a:r>
            <a:r>
              <a:rPr lang="en-US" altLang="en-US" sz="2000" dirty="0" err="1">
                <a:solidFill>
                  <a:schemeClr val="tx1"/>
                </a:solidFill>
              </a:rPr>
              <a:t>cucuk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sehingga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sedikit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darah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keluar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bersihkan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darah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</a:rPr>
              <a:t>pertama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menggunakan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b="1" i="1" dirty="0">
                <a:solidFill>
                  <a:schemeClr val="tx1"/>
                </a:solidFill>
              </a:rPr>
              <a:t>cotton swab </a:t>
            </a:r>
            <a:r>
              <a:rPr lang="en-US" altLang="en-US" sz="2000" dirty="0">
                <a:solidFill>
                  <a:schemeClr val="tx1"/>
                </a:solidFill>
              </a:rPr>
              <a:t>yang </a:t>
            </a:r>
            <a:r>
              <a:rPr lang="en-US" altLang="en-US" sz="2000" dirty="0" err="1">
                <a:solidFill>
                  <a:schemeClr val="tx1"/>
                </a:solidFill>
              </a:rPr>
              <a:t>kering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Ulang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langkah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</a:t>
            </a:r>
            <a:r>
              <a:rPr lang="en-US" sz="2000" dirty="0">
                <a:solidFill>
                  <a:schemeClr val="tx1"/>
                </a:solidFill>
              </a:rPr>
              <a:t>- 4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sedut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darah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menggunakan</a:t>
            </a:r>
            <a:r>
              <a:rPr lang="en-US" sz="2000" dirty="0">
                <a:solidFill>
                  <a:schemeClr val="tx1"/>
                </a:solidFill>
              </a:rPr>
              <a:t> pipet </a:t>
            </a:r>
            <a:r>
              <a:rPr lang="en-US" sz="2000" dirty="0" err="1">
                <a:solidFill>
                  <a:schemeClr val="tx1"/>
                </a:solidFill>
              </a:rPr>
              <a:t>sehingga</a:t>
            </a:r>
            <a:r>
              <a:rPr lang="en-US" sz="2000" dirty="0">
                <a:solidFill>
                  <a:schemeClr val="tx1"/>
                </a:solidFill>
              </a:rPr>
              <a:t> paras yang </a:t>
            </a:r>
            <a:r>
              <a:rPr lang="en-US" sz="2000" dirty="0" err="1">
                <a:solidFill>
                  <a:schemeClr val="tx1"/>
                </a:solidFill>
              </a:rPr>
              <a:t>bertanda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en-US" sz="2000" dirty="0" err="1">
                <a:solidFill>
                  <a:schemeClr val="tx1"/>
                </a:solidFill>
              </a:rPr>
              <a:t>Titiskan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kesemua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darah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daripada</a:t>
            </a:r>
            <a:r>
              <a:rPr lang="en-US" altLang="en-US" sz="2000" dirty="0">
                <a:solidFill>
                  <a:schemeClr val="tx1"/>
                </a:solidFill>
              </a:rPr>
              <a:t> pipet </a:t>
            </a:r>
            <a:r>
              <a:rPr lang="en-US" altLang="en-US" sz="2000" dirty="0" err="1">
                <a:solidFill>
                  <a:schemeClr val="tx1"/>
                </a:solidFill>
              </a:rPr>
              <a:t>ke</a:t>
            </a:r>
            <a:r>
              <a:rPr lang="en-US" altLang="en-US" sz="2000" dirty="0">
                <a:solidFill>
                  <a:schemeClr val="tx1"/>
                </a:solidFill>
              </a:rPr>
              <a:t>  </a:t>
            </a:r>
            <a:r>
              <a:rPr lang="en-US" altLang="en-US" sz="2000" dirty="0" err="1">
                <a:solidFill>
                  <a:schemeClr val="tx1"/>
                </a:solidFill>
              </a:rPr>
              <a:t>dalam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ruangan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kaset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</a:rPr>
              <a:t>bertanda</a:t>
            </a:r>
            <a:r>
              <a:rPr lang="en-US" altLang="en-US" sz="2000" dirty="0">
                <a:solidFill>
                  <a:schemeClr val="tx1"/>
                </a:solidFill>
              </a:rPr>
              <a:t>  </a:t>
            </a:r>
            <a:r>
              <a:rPr lang="en-US" altLang="en-US" sz="2000" dirty="0" err="1">
                <a:solidFill>
                  <a:schemeClr val="tx1"/>
                </a:solidFill>
              </a:rPr>
              <a:t>Huruf</a:t>
            </a:r>
            <a:r>
              <a:rPr lang="en-US" altLang="en-US" sz="2000" dirty="0">
                <a:solidFill>
                  <a:schemeClr val="tx1"/>
                </a:solidFill>
              </a:rPr>
              <a:t>- S</a:t>
            </a:r>
          </a:p>
          <a:p>
            <a:r>
              <a:rPr lang="en-US" altLang="en-US" sz="2000" dirty="0" err="1">
                <a:solidFill>
                  <a:schemeClr val="tx1"/>
                </a:solidFill>
              </a:rPr>
              <a:t>Buka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b="1" i="1" dirty="0">
                <a:solidFill>
                  <a:schemeClr val="tx1"/>
                </a:solidFill>
              </a:rPr>
              <a:t>assay diluent </a:t>
            </a:r>
            <a:r>
              <a:rPr lang="en-US" altLang="en-US" sz="2000" dirty="0" err="1">
                <a:solidFill>
                  <a:schemeClr val="tx1"/>
                </a:solidFill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titiskan</a:t>
            </a:r>
            <a:r>
              <a:rPr lang="en-US" altLang="en-US" sz="2000" dirty="0">
                <a:solidFill>
                  <a:schemeClr val="tx1"/>
                </a:solidFill>
              </a:rPr>
              <a:t> 4 </a:t>
            </a:r>
            <a:r>
              <a:rPr lang="en-US" altLang="en-US" sz="2000" dirty="0" err="1">
                <a:solidFill>
                  <a:schemeClr val="tx1"/>
                </a:solidFill>
              </a:rPr>
              <a:t>titis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dalam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ruangan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kaset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</a:rPr>
              <a:t>bertanda</a:t>
            </a:r>
            <a:r>
              <a:rPr lang="en-US" altLang="en-US" sz="2000" dirty="0">
                <a:solidFill>
                  <a:schemeClr val="tx1"/>
                </a:solidFill>
              </a:rPr>
              <a:t>  </a:t>
            </a:r>
            <a:r>
              <a:rPr lang="en-US" altLang="en-US" sz="2000" dirty="0" err="1">
                <a:solidFill>
                  <a:schemeClr val="tx1"/>
                </a:solidFill>
              </a:rPr>
              <a:t>Huruf</a:t>
            </a:r>
            <a:r>
              <a:rPr lang="en-US" altLang="en-US" sz="2000" dirty="0">
                <a:solidFill>
                  <a:schemeClr val="tx1"/>
                </a:solidFill>
              </a:rPr>
              <a:t> – S</a:t>
            </a:r>
          </a:p>
          <a:p>
            <a:r>
              <a:rPr lang="en-US" altLang="en-US" sz="2000" dirty="0" err="1">
                <a:solidFill>
                  <a:schemeClr val="tx1"/>
                </a:solidFill>
              </a:rPr>
              <a:t>Perhatikan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pergerakan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warna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ungu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pada</a:t>
            </a:r>
            <a:r>
              <a:rPr lang="en-US" altLang="en-US" sz="2000" dirty="0">
                <a:solidFill>
                  <a:schemeClr val="tx1"/>
                </a:solidFill>
              </a:rPr>
              <a:t> strip </a:t>
            </a:r>
            <a:r>
              <a:rPr lang="en-US" altLang="en-US" sz="2000" dirty="0" err="1">
                <a:solidFill>
                  <a:schemeClr val="tx1"/>
                </a:solidFill>
              </a:rPr>
              <a:t>kaset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ujian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baca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ujian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selepas</a:t>
            </a:r>
            <a:r>
              <a:rPr lang="en-US" altLang="en-US" sz="2000" dirty="0">
                <a:solidFill>
                  <a:schemeClr val="tx1"/>
                </a:solidFill>
              </a:rPr>
              <a:t> 15 </a:t>
            </a:r>
            <a:r>
              <a:rPr lang="en-US" altLang="en-US" sz="2000" dirty="0" err="1">
                <a:solidFill>
                  <a:schemeClr val="tx1"/>
                </a:solidFill>
              </a:rPr>
              <a:t>minit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  <a:br>
              <a:rPr lang="ms-MY" altLang="en-US" sz="2000" dirty="0">
                <a:solidFill>
                  <a:schemeClr val="tx1"/>
                </a:solidFill>
              </a:rPr>
            </a:br>
            <a:br>
              <a:rPr lang="en-US" altLang="en-US" sz="2000" b="1" dirty="0">
                <a:solidFill>
                  <a:srgbClr val="FF0000"/>
                </a:solidFill>
              </a:rPr>
            </a:br>
            <a:br>
              <a:rPr lang="en-US" altLang="en-US" sz="2000" b="1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br>
              <a:rPr lang="en-US" altLang="en-US" sz="2000" dirty="0">
                <a:solidFill>
                  <a:schemeClr val="tx1"/>
                </a:solidFill>
              </a:rPr>
            </a:b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2496601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Reaktif</a:t>
            </a:r>
            <a:endParaRPr lang="en-MY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514725" y="2209800"/>
            <a:ext cx="51689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s://mail.google.com/mail/u/0?ui=2&amp;ik=c9f0b789b9&amp;attid=0.1.1&amp;permmsgid=msg-f:1695915229416179371&amp;th=178919ea7286c6ab&amp;view=fimg&amp;sz=s0-l75-ft&amp;attbid=ANGjdJ-rP_479QxMvDg1XfKVV4hwol1PSwkV9-tWzlWOUBRdIgR-Zi7THIHqDYZvgyDlEXY8k3x0ckIJ0N8-uh-4p17OpNtOjJPHO-EoaQa-F33BNspydwPuJMQk08c&amp;disp=emb"/>
          <p:cNvSpPr>
            <a:spLocks noChangeAspect="1" noChangeArrowheads="1"/>
          </p:cNvSpPr>
          <p:nvPr/>
        </p:nvSpPr>
        <p:spPr bwMode="auto">
          <a:xfrm>
            <a:off x="2495364" y="28811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3331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Reaktif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28975" y="2489200"/>
            <a:ext cx="57404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58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Invalid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514725" y="2209800"/>
            <a:ext cx="5168900" cy="3873500"/>
          </a:xfrm>
        </p:spPr>
      </p:pic>
    </p:spTree>
    <p:extLst>
      <p:ext uri="{BB962C8B-B14F-4D97-AF65-F5344CB8AC3E}">
        <p14:creationId xmlns:p14="http://schemas.microsoft.com/office/powerpoint/2010/main" val="1560221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52" y="98891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MY" sz="4800" dirty="0" err="1"/>
              <a:t>Pengurusan</a:t>
            </a:r>
            <a:r>
              <a:rPr lang="en-MY" sz="4800" dirty="0"/>
              <a:t> </a:t>
            </a:r>
            <a:r>
              <a:rPr lang="en-MY" sz="4800" dirty="0" err="1"/>
              <a:t>sisa</a:t>
            </a:r>
            <a:r>
              <a:rPr lang="en-MY" sz="4800" dirty="0"/>
              <a:t> </a:t>
            </a:r>
            <a:r>
              <a:rPr lang="en-MY" sz="4800" dirty="0" err="1"/>
              <a:t>klinikal</a:t>
            </a:r>
            <a:r>
              <a:rPr lang="en-MY" sz="4800" dirty="0"/>
              <a:t> </a:t>
            </a:r>
          </a:p>
        </p:txBody>
      </p:sp>
      <p:pic>
        <p:nvPicPr>
          <p:cNvPr id="4" name="Picture 5" descr="Poster_final_-Radica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2557" y="2517570"/>
            <a:ext cx="5257800" cy="3526971"/>
          </a:xfrm>
          <a:noFill/>
        </p:spPr>
      </p:pic>
    </p:spTree>
    <p:extLst>
      <p:ext uri="{BB962C8B-B14F-4D97-AF65-F5344CB8AC3E}">
        <p14:creationId xmlns:p14="http://schemas.microsoft.com/office/powerpoint/2010/main" val="38168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24" y="1429821"/>
            <a:ext cx="3988794" cy="879811"/>
          </a:xfrm>
        </p:spPr>
        <p:txBody>
          <a:bodyPr>
            <a:normAutofit/>
          </a:bodyPr>
          <a:lstStyle/>
          <a:p>
            <a:r>
              <a:rPr lang="en-MY" sz="4400" dirty="0"/>
              <a:t>Sharp bin</a:t>
            </a:r>
          </a:p>
        </p:txBody>
      </p:sp>
      <p:pic>
        <p:nvPicPr>
          <p:cNvPr id="6" name="Picture 4" descr="10LSC_sharp was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38" y="2493817"/>
            <a:ext cx="3988795" cy="3301863"/>
          </a:xfrm>
          <a:prstGeom prst="rect">
            <a:avLst/>
          </a:prstGeom>
          <a:noFill/>
          <a:ln w="38100" cmpd="dbl">
            <a:solidFill>
              <a:srgbClr val="CC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75668" y="1429821"/>
            <a:ext cx="4410649" cy="4365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dirty="0" err="1">
                <a:solidFill>
                  <a:schemeClr val="tx1"/>
                </a:solidFill>
              </a:rPr>
              <a:t>Semua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benda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tajam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seperti</a:t>
            </a:r>
            <a:r>
              <a:rPr lang="en-MY" dirty="0">
                <a:solidFill>
                  <a:schemeClr val="tx1"/>
                </a:solidFill>
              </a:rPr>
              <a:t>:</a:t>
            </a:r>
          </a:p>
          <a:p>
            <a:pPr marL="742950" indent="-742950">
              <a:buAutoNum type="arabicPeriod"/>
            </a:pPr>
            <a:r>
              <a:rPr lang="en-MY" dirty="0"/>
              <a:t>Lancet</a:t>
            </a:r>
          </a:p>
          <a:p>
            <a:pPr marL="742950" indent="-742950">
              <a:buAutoNum type="arabicPeriod"/>
            </a:pPr>
            <a:r>
              <a:rPr lang="en-MY" dirty="0"/>
              <a:t>Needle</a:t>
            </a:r>
          </a:p>
          <a:p>
            <a:pPr marL="742950" indent="-742950">
              <a:buAutoNum type="arabicPeriod"/>
            </a:pPr>
            <a:r>
              <a:rPr lang="en-MY" dirty="0"/>
              <a:t>Blade</a:t>
            </a:r>
          </a:p>
          <a:p>
            <a:endParaRPr lang="en-MY" dirty="0"/>
          </a:p>
          <a:p>
            <a:r>
              <a:rPr lang="en-MY" dirty="0" err="1">
                <a:solidFill>
                  <a:schemeClr val="tx1"/>
                </a:solidFill>
              </a:rPr>
              <a:t>Hendaklah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dibuang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kedalam</a:t>
            </a:r>
            <a:r>
              <a:rPr lang="en-MY" dirty="0">
                <a:solidFill>
                  <a:schemeClr val="tx1"/>
                </a:solidFill>
              </a:rPr>
              <a:t> sharp bin.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07894" y="5407644"/>
            <a:ext cx="3884106" cy="9807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sz="2400" dirty="0" err="1">
                <a:solidFill>
                  <a:srgbClr val="FF0000"/>
                </a:solidFill>
              </a:rPr>
              <a:t>Dihantar</a:t>
            </a:r>
            <a:r>
              <a:rPr lang="en-MY" sz="2400" dirty="0">
                <a:solidFill>
                  <a:srgbClr val="FF0000"/>
                </a:solidFill>
              </a:rPr>
              <a:t> </a:t>
            </a:r>
            <a:r>
              <a:rPr lang="en-MY" sz="2400" dirty="0" err="1">
                <a:solidFill>
                  <a:srgbClr val="FF0000"/>
                </a:solidFill>
              </a:rPr>
              <a:t>untuk</a:t>
            </a:r>
            <a:r>
              <a:rPr lang="en-MY" sz="2400" dirty="0">
                <a:solidFill>
                  <a:srgbClr val="FF0000"/>
                </a:solidFill>
              </a:rPr>
              <a:t> </a:t>
            </a:r>
            <a:r>
              <a:rPr lang="en-MY" sz="2400" dirty="0" err="1">
                <a:solidFill>
                  <a:srgbClr val="FF0000"/>
                </a:solidFill>
              </a:rPr>
              <a:t>pelupusan</a:t>
            </a:r>
            <a:r>
              <a:rPr lang="en-MY" sz="2400" dirty="0">
                <a:solidFill>
                  <a:srgbClr val="FF0000"/>
                </a:solidFill>
              </a:rPr>
              <a:t> </a:t>
            </a:r>
            <a:r>
              <a:rPr lang="en-MY" sz="2400" dirty="0" err="1">
                <a:solidFill>
                  <a:srgbClr val="FF0000"/>
                </a:solidFill>
              </a:rPr>
              <a:t>sekiranya</a:t>
            </a:r>
            <a:r>
              <a:rPr lang="en-MY" sz="2400" dirty="0">
                <a:solidFill>
                  <a:srgbClr val="FF0000"/>
                </a:solidFill>
              </a:rPr>
              <a:t> ¾ </a:t>
            </a:r>
            <a:r>
              <a:rPr lang="en-MY" sz="2400" dirty="0" err="1">
                <a:solidFill>
                  <a:srgbClr val="FF0000"/>
                </a:solidFill>
              </a:rPr>
              <a:t>penuh</a:t>
            </a:r>
            <a:endParaRPr lang="en-MY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41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331" y="1270000"/>
            <a:ext cx="4015690" cy="1320800"/>
          </a:xfrm>
        </p:spPr>
        <p:txBody>
          <a:bodyPr/>
          <a:lstStyle/>
          <a:p>
            <a:r>
              <a:rPr lang="en-MY" dirty="0"/>
              <a:t>Yellow bin</a:t>
            </a:r>
          </a:p>
        </p:txBody>
      </p:sp>
      <p:pic>
        <p:nvPicPr>
          <p:cNvPr id="4" name="Picture 4" descr="presentation project Klang 0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22" y="2529445"/>
            <a:ext cx="4015690" cy="3586348"/>
          </a:xfrm>
          <a:prstGeom prst="rect">
            <a:avLst/>
          </a:prstGeom>
          <a:noFill/>
          <a:ln w="38100" cmpd="dbl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89777" y="2433782"/>
            <a:ext cx="4015690" cy="5144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dirty="0" err="1">
                <a:solidFill>
                  <a:schemeClr val="tx1"/>
                </a:solidFill>
              </a:rPr>
              <a:t>Mana-mana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b="1" dirty="0">
                <a:solidFill>
                  <a:schemeClr val="accent2"/>
                </a:solidFill>
              </a:rPr>
              <a:t>gauze</a:t>
            </a:r>
            <a:r>
              <a:rPr lang="en-MY" dirty="0">
                <a:solidFill>
                  <a:schemeClr val="tx1"/>
                </a:solidFill>
              </a:rPr>
              <a:t>, </a:t>
            </a:r>
            <a:r>
              <a:rPr lang="en-MY" b="1" dirty="0">
                <a:solidFill>
                  <a:schemeClr val="accent2"/>
                </a:solidFill>
              </a:rPr>
              <a:t>cotton</a:t>
            </a:r>
            <a:r>
              <a:rPr lang="en-MY" dirty="0">
                <a:solidFill>
                  <a:schemeClr val="tx1"/>
                </a:solidFill>
              </a:rPr>
              <a:t>, </a:t>
            </a:r>
            <a:r>
              <a:rPr lang="en-MY" b="1" dirty="0">
                <a:solidFill>
                  <a:schemeClr val="accent2"/>
                </a:solidFill>
              </a:rPr>
              <a:t>alcohol pad</a:t>
            </a:r>
            <a:r>
              <a:rPr lang="en-MY" dirty="0">
                <a:solidFill>
                  <a:schemeClr val="tx1"/>
                </a:solidFill>
              </a:rPr>
              <a:t>, </a:t>
            </a:r>
            <a:r>
              <a:rPr lang="en-MY" b="1" dirty="0">
                <a:solidFill>
                  <a:schemeClr val="accent2"/>
                </a:solidFill>
              </a:rPr>
              <a:t>cassette</a:t>
            </a:r>
            <a:r>
              <a:rPr lang="en-MY" dirty="0">
                <a:solidFill>
                  <a:schemeClr val="tx1"/>
                </a:solidFill>
              </a:rPr>
              <a:t>, </a:t>
            </a:r>
            <a:r>
              <a:rPr lang="en-MY" b="1" dirty="0">
                <a:solidFill>
                  <a:schemeClr val="accent2"/>
                </a:solidFill>
              </a:rPr>
              <a:t>pipet</a:t>
            </a:r>
            <a:r>
              <a:rPr lang="en-MY" dirty="0">
                <a:solidFill>
                  <a:schemeClr val="tx1"/>
                </a:solidFill>
              </a:rPr>
              <a:t>, yang </a:t>
            </a:r>
            <a:r>
              <a:rPr lang="en-MY" dirty="0" err="1">
                <a:solidFill>
                  <a:schemeClr val="tx1"/>
                </a:solidFill>
              </a:rPr>
              <a:t>mengandungi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rgbClr val="FF0000"/>
                </a:solidFill>
              </a:rPr>
              <a:t>darah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hendaklah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dibuang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ke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dalam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>
                <a:solidFill>
                  <a:srgbClr val="FF0000"/>
                </a:solidFill>
              </a:rPr>
              <a:t>yellow bin</a:t>
            </a:r>
            <a:r>
              <a:rPr lang="en-MY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026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Sisa</a:t>
            </a:r>
            <a:r>
              <a:rPr lang="en-MY" dirty="0"/>
              <a:t> </a:t>
            </a:r>
            <a:r>
              <a:rPr lang="en-MY" dirty="0" err="1"/>
              <a:t>domestik</a:t>
            </a:r>
            <a:endParaRPr lang="en-MY" dirty="0"/>
          </a:p>
        </p:txBody>
      </p:sp>
      <p:pic>
        <p:nvPicPr>
          <p:cNvPr id="1026" name="Picture 2" descr="Macam Mana Nak Asingkan Sampah Di Rumah Tanpa Sebarang Kos | Maha Mahu Mak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80" y="2517569"/>
            <a:ext cx="6080167" cy="20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99930" y="480357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dirty="0" err="1">
                <a:solidFill>
                  <a:schemeClr val="tx1"/>
                </a:solidFill>
              </a:rPr>
              <a:t>Bahan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buangan</a:t>
            </a:r>
            <a:r>
              <a:rPr lang="en-MY" dirty="0">
                <a:solidFill>
                  <a:schemeClr val="tx1"/>
                </a:solidFill>
              </a:rPr>
              <a:t> yang </a:t>
            </a:r>
            <a:r>
              <a:rPr lang="en-MY" dirty="0" err="1">
                <a:solidFill>
                  <a:schemeClr val="tx1"/>
                </a:solidFill>
              </a:rPr>
              <a:t>tidak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melibatkan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sisa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klinikal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seperti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kertas</a:t>
            </a:r>
            <a:r>
              <a:rPr lang="en-MY" dirty="0">
                <a:solidFill>
                  <a:schemeClr val="tx1"/>
                </a:solidFill>
              </a:rPr>
              <a:t>, </a:t>
            </a:r>
            <a:r>
              <a:rPr lang="en-MY" dirty="0" err="1">
                <a:solidFill>
                  <a:schemeClr val="tx1"/>
                </a:solidFill>
              </a:rPr>
              <a:t>plastik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keropok</a:t>
            </a:r>
            <a:r>
              <a:rPr lang="en-MY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669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in on Kerjay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4175" y="22415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0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Play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3219450"/>
            <a:ext cx="1854200" cy="1854200"/>
          </a:xfrm>
        </p:spPr>
      </p:pic>
    </p:spTree>
    <p:extLst>
      <p:ext uri="{BB962C8B-B14F-4D97-AF65-F5344CB8AC3E}">
        <p14:creationId xmlns:p14="http://schemas.microsoft.com/office/powerpoint/2010/main" val="52839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981" y="2626658"/>
            <a:ext cx="8596668" cy="1320800"/>
          </a:xfrm>
        </p:spPr>
        <p:txBody>
          <a:bodyPr>
            <a:noAutofit/>
          </a:bodyPr>
          <a:lstStyle/>
          <a:p>
            <a:r>
              <a:rPr lang="en-MY" sz="4800" dirty="0" err="1"/>
              <a:t>Apa</a:t>
            </a:r>
            <a:r>
              <a:rPr lang="en-MY" sz="4800" dirty="0"/>
              <a:t> yang </a:t>
            </a:r>
            <a:r>
              <a:rPr lang="en-MY" sz="4800" dirty="0" err="1"/>
              <a:t>perlu</a:t>
            </a:r>
            <a:r>
              <a:rPr lang="en-MY" sz="4800" dirty="0"/>
              <a:t> </a:t>
            </a:r>
            <a:r>
              <a:rPr lang="en-MY" sz="4800" dirty="0" err="1"/>
              <a:t>dilakukan</a:t>
            </a:r>
            <a:r>
              <a:rPr lang="en-MY" sz="4800" dirty="0"/>
              <a:t> </a:t>
            </a:r>
            <a:r>
              <a:rPr lang="en-MY" sz="4800" dirty="0" err="1"/>
              <a:t>sebelum</a:t>
            </a:r>
            <a:r>
              <a:rPr lang="en-MY" sz="4800" dirty="0"/>
              <a:t> </a:t>
            </a:r>
            <a:r>
              <a:rPr lang="en-MY" sz="4800" dirty="0" err="1"/>
              <a:t>melakukan</a:t>
            </a:r>
            <a:r>
              <a:rPr lang="en-MY" sz="4800" dirty="0"/>
              <a:t> </a:t>
            </a:r>
            <a:r>
              <a:rPr lang="en-MY" sz="4800" dirty="0" err="1"/>
              <a:t>ujian</a:t>
            </a:r>
            <a:r>
              <a:rPr lang="en-MY" sz="4800" dirty="0"/>
              <a:t> RTK?</a:t>
            </a:r>
          </a:p>
        </p:txBody>
      </p:sp>
    </p:spTree>
    <p:extLst>
      <p:ext uri="{BB962C8B-B14F-4D97-AF65-F5344CB8AC3E}">
        <p14:creationId xmlns:p14="http://schemas.microsoft.com/office/powerpoint/2010/main" val="30689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4000" dirty="0"/>
              <a:t>Pre- Test Information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MY" dirty="0" err="1"/>
              <a:t>Terangkan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klien</a:t>
            </a:r>
            <a:r>
              <a:rPr lang="en-MY" dirty="0"/>
              <a:t> </a:t>
            </a:r>
            <a:r>
              <a:rPr lang="en-MY" dirty="0" err="1"/>
              <a:t>berkenaan</a:t>
            </a:r>
            <a:r>
              <a:rPr lang="en-MY" dirty="0"/>
              <a:t> </a:t>
            </a:r>
            <a:r>
              <a:rPr lang="en-MY" dirty="0" err="1"/>
              <a:t>saringan</a:t>
            </a:r>
            <a:r>
              <a:rPr lang="en-MY" dirty="0"/>
              <a:t> yang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dilakukan</a:t>
            </a:r>
            <a:endParaRPr lang="en-MY" sz="2400" dirty="0"/>
          </a:p>
          <a:p>
            <a:pPr>
              <a:buFontTx/>
              <a:buChar char="-"/>
            </a:pPr>
            <a:r>
              <a:rPr lang="en-MY" sz="2400" dirty="0" err="1"/>
              <a:t>Kaedah</a:t>
            </a:r>
            <a:r>
              <a:rPr lang="en-MY" sz="2400" dirty="0"/>
              <a:t> </a:t>
            </a:r>
            <a:r>
              <a:rPr lang="en-MY" sz="2400" dirty="0" err="1"/>
              <a:t>saringan</a:t>
            </a:r>
            <a:endParaRPr lang="en-MY" sz="2400" dirty="0"/>
          </a:p>
          <a:p>
            <a:pPr>
              <a:buFontTx/>
              <a:buChar char="-"/>
            </a:pPr>
            <a:r>
              <a:rPr lang="en-MY" sz="2400" dirty="0" err="1"/>
              <a:t>Maksud</a:t>
            </a:r>
            <a:r>
              <a:rPr lang="en-MY" sz="2400" dirty="0"/>
              <a:t> </a:t>
            </a:r>
            <a:r>
              <a:rPr lang="en-MY" sz="2400" dirty="0" err="1"/>
              <a:t>keputusan</a:t>
            </a:r>
            <a:r>
              <a:rPr lang="en-MY" sz="2400" dirty="0"/>
              <a:t> </a:t>
            </a:r>
            <a:r>
              <a:rPr lang="en-MY" sz="2400" dirty="0" err="1"/>
              <a:t>reaktif</a:t>
            </a:r>
            <a:r>
              <a:rPr lang="en-MY" sz="2400" dirty="0"/>
              <a:t> &amp; </a:t>
            </a:r>
            <a:r>
              <a:rPr lang="en-MY" sz="2400" dirty="0" err="1"/>
              <a:t>tidak</a:t>
            </a:r>
            <a:r>
              <a:rPr lang="en-MY" sz="2400" dirty="0"/>
              <a:t> </a:t>
            </a:r>
            <a:r>
              <a:rPr lang="en-MY" sz="2400" dirty="0" err="1"/>
              <a:t>reaktif</a:t>
            </a:r>
            <a:endParaRPr lang="en-MY" dirty="0"/>
          </a:p>
          <a:p>
            <a:pPr>
              <a:buFontTx/>
              <a:buChar char="-"/>
            </a:pPr>
            <a:r>
              <a:rPr lang="en-MY" sz="2400" dirty="0" err="1"/>
              <a:t>kebaikan</a:t>
            </a:r>
            <a:r>
              <a:rPr lang="en-MY" sz="2400" dirty="0"/>
              <a:t> </a:t>
            </a:r>
            <a:r>
              <a:rPr lang="en-MY" sz="2400" dirty="0" err="1"/>
              <a:t>melakukan</a:t>
            </a:r>
            <a:r>
              <a:rPr lang="en-MY" sz="2400" dirty="0"/>
              <a:t> </a:t>
            </a:r>
            <a:r>
              <a:rPr lang="en-MY" sz="2400" dirty="0" err="1"/>
              <a:t>saringan</a:t>
            </a:r>
            <a:r>
              <a:rPr lang="en-MY" sz="2400" dirty="0"/>
              <a:t> HIV</a:t>
            </a:r>
          </a:p>
          <a:p>
            <a:pPr>
              <a:buFontTx/>
              <a:buChar char="-"/>
            </a:pPr>
            <a:r>
              <a:rPr lang="en-MY" dirty="0" err="1"/>
              <a:t>Keberkesanan</a:t>
            </a:r>
            <a:r>
              <a:rPr lang="en-MY" dirty="0"/>
              <a:t> </a:t>
            </a:r>
            <a:r>
              <a:rPr lang="en-MY" dirty="0" err="1"/>
              <a:t>rawatan</a:t>
            </a:r>
            <a:r>
              <a:rPr lang="en-MY" dirty="0"/>
              <a:t> </a:t>
            </a:r>
            <a:r>
              <a:rPr lang="en-MY" dirty="0" err="1"/>
              <a:t>awal</a:t>
            </a:r>
            <a:r>
              <a:rPr lang="en-MY" dirty="0"/>
              <a:t> ART</a:t>
            </a:r>
          </a:p>
          <a:p>
            <a:pPr>
              <a:buFontTx/>
              <a:buChar char="-"/>
            </a:pPr>
            <a:r>
              <a:rPr lang="en-MY" sz="2400" dirty="0" err="1"/>
              <a:t>Kepentingan</a:t>
            </a:r>
            <a:r>
              <a:rPr lang="en-MY" sz="2400" dirty="0"/>
              <a:t> </a:t>
            </a:r>
            <a:r>
              <a:rPr lang="en-MY" sz="2400" dirty="0" err="1"/>
              <a:t>saringan</a:t>
            </a:r>
            <a:r>
              <a:rPr lang="en-MY" sz="2400" dirty="0"/>
              <a:t> HIV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/>
              <a:t>pasangan</a:t>
            </a:r>
            <a:endParaRPr lang="en-MY" sz="2400" dirty="0"/>
          </a:p>
          <a:p>
            <a:pPr>
              <a:buFontTx/>
              <a:buChar char="-"/>
            </a:pPr>
            <a:r>
              <a:rPr lang="en-MY" dirty="0" err="1"/>
              <a:t>Tempat</a:t>
            </a:r>
            <a:r>
              <a:rPr lang="en-MY" dirty="0"/>
              <a:t> </a:t>
            </a:r>
            <a:r>
              <a:rPr lang="en-MY" dirty="0" err="1"/>
              <a:t>mendapatkan</a:t>
            </a:r>
            <a:r>
              <a:rPr lang="en-MY" dirty="0"/>
              <a:t> </a:t>
            </a:r>
            <a:r>
              <a:rPr lang="en-MY" dirty="0" err="1"/>
              <a:t>rawatan</a:t>
            </a:r>
            <a:r>
              <a:rPr lang="en-MY" dirty="0"/>
              <a:t> ART</a:t>
            </a:r>
            <a:endParaRPr lang="en-MY" sz="2400" dirty="0"/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626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Post-test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375066"/>
            <a:ext cx="9120249" cy="320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MY" sz="2000" b="1" dirty="0" err="1"/>
              <a:t>Reaktif</a:t>
            </a:r>
            <a:r>
              <a:rPr lang="en-MY" sz="2000" b="1" dirty="0"/>
              <a:t>:</a:t>
            </a:r>
          </a:p>
          <a:p>
            <a:pPr>
              <a:buFontTx/>
              <a:buChar char="-"/>
            </a:pPr>
            <a:r>
              <a:rPr lang="en-MY" sz="2000" dirty="0" err="1"/>
              <a:t>Terangkan</a:t>
            </a:r>
            <a:r>
              <a:rPr lang="en-MY" sz="2000" dirty="0"/>
              <a:t> </a:t>
            </a:r>
            <a:r>
              <a:rPr lang="en-MY" sz="2000" dirty="0" err="1"/>
              <a:t>maksud</a:t>
            </a:r>
            <a:r>
              <a:rPr lang="en-MY" sz="2000" dirty="0"/>
              <a:t> </a:t>
            </a:r>
            <a:r>
              <a:rPr lang="en-MY" sz="2000" dirty="0" err="1"/>
              <a:t>reaktif</a:t>
            </a:r>
            <a:r>
              <a:rPr lang="en-MY" sz="2000" dirty="0"/>
              <a:t>.</a:t>
            </a:r>
          </a:p>
          <a:p>
            <a:pPr>
              <a:buFontTx/>
              <a:buChar char="-"/>
            </a:pPr>
            <a:r>
              <a:rPr lang="en-MY" sz="2000" dirty="0" err="1"/>
              <a:t>Beri</a:t>
            </a:r>
            <a:r>
              <a:rPr lang="en-MY" sz="2000" dirty="0"/>
              <a:t> </a:t>
            </a:r>
            <a:r>
              <a:rPr lang="en-MY" sz="2000" dirty="0" err="1"/>
              <a:t>masa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/>
              <a:t>klien</a:t>
            </a:r>
            <a:r>
              <a:rPr lang="en-MY" sz="2000" dirty="0"/>
              <a:t>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faham</a:t>
            </a:r>
            <a:r>
              <a:rPr lang="en-MY" sz="2000" dirty="0"/>
              <a:t> </a:t>
            </a:r>
            <a:r>
              <a:rPr lang="en-MY" sz="2000" dirty="0" err="1"/>
              <a:t>akan</a:t>
            </a:r>
            <a:r>
              <a:rPr lang="en-MY" sz="2000" dirty="0"/>
              <a:t> </a:t>
            </a:r>
            <a:r>
              <a:rPr lang="en-MY" sz="2000" dirty="0" err="1"/>
              <a:t>keputusan</a:t>
            </a:r>
            <a:r>
              <a:rPr lang="en-MY" sz="2000" dirty="0"/>
              <a:t> </a:t>
            </a:r>
            <a:r>
              <a:rPr lang="en-MY" sz="2000" dirty="0" err="1"/>
              <a:t>ujian</a:t>
            </a:r>
            <a:r>
              <a:rPr lang="en-MY" sz="2000" dirty="0"/>
              <a:t> </a:t>
            </a:r>
            <a:r>
              <a:rPr lang="en-MY" sz="2000" dirty="0" err="1"/>
              <a:t>saringan</a:t>
            </a:r>
            <a:r>
              <a:rPr lang="en-MY" sz="2000" dirty="0"/>
              <a:t>.</a:t>
            </a:r>
          </a:p>
          <a:p>
            <a:pPr>
              <a:buFontTx/>
              <a:buChar char="-"/>
            </a:pPr>
            <a:r>
              <a:rPr lang="en-MY" sz="2000" dirty="0" err="1"/>
              <a:t>Pastikan</a:t>
            </a:r>
            <a:r>
              <a:rPr lang="en-MY" sz="2000" dirty="0"/>
              <a:t> </a:t>
            </a:r>
            <a:r>
              <a:rPr lang="en-MY" sz="2000" dirty="0" err="1"/>
              <a:t>klien</a:t>
            </a:r>
            <a:r>
              <a:rPr lang="en-MY" sz="2000" dirty="0"/>
              <a:t> </a:t>
            </a:r>
            <a:r>
              <a:rPr lang="en-MY" sz="2000" dirty="0" err="1"/>
              <a:t>faham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rujuk</a:t>
            </a:r>
            <a:r>
              <a:rPr lang="en-MY" sz="2000" dirty="0"/>
              <a:t> </a:t>
            </a:r>
            <a:r>
              <a:rPr lang="en-MY" sz="2000" dirty="0" err="1"/>
              <a:t>klien</a:t>
            </a:r>
            <a:r>
              <a:rPr lang="en-MY" sz="2000" dirty="0"/>
              <a:t> </a:t>
            </a:r>
            <a:r>
              <a:rPr lang="en-MY" sz="2000" dirty="0" err="1"/>
              <a:t>ke</a:t>
            </a:r>
            <a:r>
              <a:rPr lang="en-MY" sz="2000" dirty="0"/>
              <a:t> </a:t>
            </a:r>
            <a:r>
              <a:rPr lang="en-MY" sz="2000" dirty="0" err="1"/>
              <a:t>klinik</a:t>
            </a:r>
            <a:r>
              <a:rPr lang="en-MY" sz="2000" dirty="0"/>
              <a:t> </a:t>
            </a:r>
            <a:r>
              <a:rPr lang="en-MY" sz="2000" dirty="0" err="1"/>
              <a:t>kesihatan</a:t>
            </a:r>
            <a:r>
              <a:rPr lang="en-MY" sz="2000" dirty="0"/>
              <a:t>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ujian</a:t>
            </a:r>
            <a:r>
              <a:rPr lang="en-MY" sz="2000" dirty="0"/>
              <a:t> </a:t>
            </a:r>
            <a:r>
              <a:rPr lang="en-MY" sz="2000" dirty="0" err="1"/>
              <a:t>pengesahan</a:t>
            </a:r>
            <a:r>
              <a:rPr lang="en-MY" sz="2000" dirty="0"/>
              <a:t>.</a:t>
            </a:r>
          </a:p>
          <a:p>
            <a:pPr>
              <a:buFontTx/>
              <a:buChar char="-"/>
            </a:pPr>
            <a:r>
              <a:rPr lang="en-MY" sz="2000" dirty="0" err="1"/>
              <a:t>Pendidikan</a:t>
            </a:r>
            <a:r>
              <a:rPr lang="en-MY" sz="2000" dirty="0"/>
              <a:t> </a:t>
            </a:r>
            <a:r>
              <a:rPr lang="en-MY" sz="2000" dirty="0" err="1"/>
              <a:t>kesihatan</a:t>
            </a:r>
            <a:r>
              <a:rPr lang="en-MY" sz="2000" dirty="0"/>
              <a:t> (ABCD)</a:t>
            </a:r>
          </a:p>
          <a:p>
            <a:pPr marL="0" indent="0">
              <a:buNone/>
            </a:pPr>
            <a:r>
              <a:rPr lang="en-MY" sz="2000" b="1" dirty="0" err="1"/>
              <a:t>Tidak</a:t>
            </a:r>
            <a:r>
              <a:rPr lang="en-MY" sz="2000" b="1" dirty="0"/>
              <a:t> </a:t>
            </a:r>
            <a:r>
              <a:rPr lang="en-MY" sz="2000" b="1" dirty="0" err="1"/>
              <a:t>reaktif</a:t>
            </a:r>
            <a:r>
              <a:rPr lang="en-MY" sz="2000" b="1" dirty="0"/>
              <a:t>:</a:t>
            </a:r>
          </a:p>
          <a:p>
            <a:pPr>
              <a:buFontTx/>
              <a:buChar char="-"/>
            </a:pPr>
            <a:r>
              <a:rPr lang="en-MY" sz="2000" dirty="0" err="1"/>
              <a:t>Terangkan</a:t>
            </a:r>
            <a:r>
              <a:rPr lang="en-MY" sz="2000" dirty="0"/>
              <a:t> </a:t>
            </a:r>
            <a:r>
              <a:rPr lang="en-MY" sz="2000" dirty="0" err="1"/>
              <a:t>kepada</a:t>
            </a:r>
            <a:r>
              <a:rPr lang="en-MY" sz="2000" dirty="0"/>
              <a:t> </a:t>
            </a:r>
            <a:r>
              <a:rPr lang="en-MY" sz="2000" dirty="0" err="1"/>
              <a:t>klien</a:t>
            </a:r>
            <a:r>
              <a:rPr lang="en-MY" sz="2000" dirty="0"/>
              <a:t> </a:t>
            </a:r>
            <a:r>
              <a:rPr lang="en-MY" sz="2000" dirty="0" err="1"/>
              <a:t>maksud</a:t>
            </a:r>
            <a:r>
              <a:rPr lang="en-MY" sz="2000" dirty="0"/>
              <a:t> </a:t>
            </a:r>
            <a:r>
              <a:rPr lang="en-MY" sz="2000" dirty="0" err="1"/>
              <a:t>tidak</a:t>
            </a:r>
            <a:r>
              <a:rPr lang="en-MY" sz="2000" dirty="0"/>
              <a:t> </a:t>
            </a:r>
            <a:r>
              <a:rPr lang="en-MY" sz="2000" dirty="0" err="1"/>
              <a:t>reaktif</a:t>
            </a:r>
            <a:r>
              <a:rPr lang="en-MY" sz="2000" dirty="0"/>
              <a:t>.</a:t>
            </a:r>
          </a:p>
          <a:p>
            <a:pPr>
              <a:buFontTx/>
              <a:buChar char="-"/>
            </a:pPr>
            <a:r>
              <a:rPr lang="en-MY" sz="2000" dirty="0"/>
              <a:t>Window period, </a:t>
            </a:r>
            <a:r>
              <a:rPr lang="en-MY" sz="2000" dirty="0" err="1"/>
              <a:t>tetapkan</a:t>
            </a:r>
            <a:r>
              <a:rPr lang="en-MY" sz="2000" dirty="0"/>
              <a:t> </a:t>
            </a:r>
            <a:r>
              <a:rPr lang="en-MY" sz="2000" dirty="0" err="1"/>
              <a:t>tarikh</a:t>
            </a:r>
            <a:r>
              <a:rPr lang="en-MY" sz="2000" dirty="0"/>
              <a:t>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ulang</a:t>
            </a:r>
            <a:r>
              <a:rPr lang="en-MY" sz="2000" dirty="0"/>
              <a:t> </a:t>
            </a:r>
            <a:r>
              <a:rPr lang="en-MY" sz="2000" dirty="0" err="1"/>
              <a:t>semula</a:t>
            </a:r>
            <a:r>
              <a:rPr lang="en-MY" sz="2000" dirty="0"/>
              <a:t> </a:t>
            </a:r>
            <a:r>
              <a:rPr lang="en-MY" sz="2000" dirty="0" err="1"/>
              <a:t>ujian</a:t>
            </a:r>
            <a:r>
              <a:rPr lang="en-MY" sz="2000" dirty="0"/>
              <a:t> (3/6 </a:t>
            </a:r>
            <a:r>
              <a:rPr lang="en-MY" sz="2000" dirty="0" err="1"/>
              <a:t>bulan</a:t>
            </a:r>
            <a:r>
              <a:rPr lang="en-MY" sz="2000" dirty="0"/>
              <a:t>)</a:t>
            </a:r>
          </a:p>
          <a:p>
            <a:pPr>
              <a:buFontTx/>
              <a:buChar char="-"/>
            </a:pPr>
            <a:r>
              <a:rPr lang="en-MY" sz="2000" dirty="0" err="1"/>
              <a:t>Pendidikan</a:t>
            </a:r>
            <a:r>
              <a:rPr lang="en-MY" sz="2000" dirty="0"/>
              <a:t> </a:t>
            </a:r>
            <a:r>
              <a:rPr lang="en-MY" sz="2000" dirty="0" err="1"/>
              <a:t>kesihatan</a:t>
            </a:r>
            <a:r>
              <a:rPr lang="en-MY" sz="2000" dirty="0"/>
              <a:t> (ABCD)</a:t>
            </a:r>
          </a:p>
          <a:p>
            <a:pPr>
              <a:buFontTx/>
              <a:buChar char="-"/>
            </a:pP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428332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90" y="5073480"/>
            <a:ext cx="8596668" cy="1320800"/>
          </a:xfrm>
        </p:spPr>
        <p:txBody>
          <a:bodyPr>
            <a:noAutofit/>
          </a:bodyPr>
          <a:lstStyle/>
          <a:p>
            <a:pPr algn="l"/>
            <a:r>
              <a:rPr lang="en-MY" sz="3200" dirty="0">
                <a:solidFill>
                  <a:srgbClr val="FF0000"/>
                </a:solidFill>
              </a:rPr>
              <a:t>PERINGATAN: PASTIKAN RTK DISIMPAN DALAM SUHU BILIK (4’C-30’C)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480" y="2469348"/>
            <a:ext cx="8596668" cy="1644929"/>
          </a:xfrm>
        </p:spPr>
        <p:txBody>
          <a:bodyPr>
            <a:noAutofit/>
          </a:bodyPr>
          <a:lstStyle/>
          <a:p>
            <a:r>
              <a:rPr lang="en-MY" sz="2400" dirty="0" err="1"/>
              <a:t>Memastikan</a:t>
            </a:r>
            <a:r>
              <a:rPr lang="en-MY" sz="2400" dirty="0"/>
              <a:t> RTK </a:t>
            </a:r>
            <a:r>
              <a:rPr lang="en-MY" sz="2400" dirty="0" err="1"/>
              <a:t>ada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belum</a:t>
            </a:r>
            <a:r>
              <a:rPr lang="en-MY" sz="2400" dirty="0"/>
              <a:t> </a:t>
            </a:r>
            <a:r>
              <a:rPr lang="en-MY" sz="2400" dirty="0" err="1"/>
              <a:t>sampai</a:t>
            </a:r>
            <a:r>
              <a:rPr lang="en-MY" sz="2400" dirty="0"/>
              <a:t> </a:t>
            </a:r>
            <a:r>
              <a:rPr lang="en-MY" sz="2400" dirty="0" err="1"/>
              <a:t>tarikh</a:t>
            </a:r>
            <a:r>
              <a:rPr lang="en-MY" sz="2400" dirty="0"/>
              <a:t> </a:t>
            </a:r>
            <a:r>
              <a:rPr lang="en-MY" sz="2400" dirty="0" err="1"/>
              <a:t>luput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Memakai</a:t>
            </a:r>
            <a:r>
              <a:rPr lang="en-MY" sz="2400" dirty="0"/>
              <a:t> ‘</a:t>
            </a:r>
            <a:r>
              <a:rPr lang="en-MY" sz="2400" b="1" i="1" dirty="0"/>
              <a:t>basic PPE</a:t>
            </a:r>
            <a:r>
              <a:rPr lang="en-MY" sz="2400" dirty="0"/>
              <a:t>’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b="1" i="1" dirty="0"/>
              <a:t>glove</a:t>
            </a:r>
            <a:r>
              <a:rPr lang="en-MY" sz="2400" i="1" dirty="0"/>
              <a:t>, </a:t>
            </a:r>
            <a:r>
              <a:rPr lang="en-MY" sz="2400" b="1" i="1" dirty="0"/>
              <a:t>mask</a:t>
            </a:r>
            <a:r>
              <a:rPr lang="en-MY" sz="2400" i="1" dirty="0"/>
              <a:t>, </a:t>
            </a:r>
            <a:r>
              <a:rPr lang="en-MY" sz="2400" dirty="0" err="1"/>
              <a:t>dan</a:t>
            </a:r>
            <a:r>
              <a:rPr lang="en-MY" sz="2400" i="1" dirty="0"/>
              <a:t> </a:t>
            </a:r>
            <a:r>
              <a:rPr lang="en-MY" sz="2400" b="1" i="1" dirty="0"/>
              <a:t>apron</a:t>
            </a:r>
            <a:r>
              <a:rPr lang="en-MY" sz="2400" i="1" dirty="0"/>
              <a:t> </a:t>
            </a:r>
          </a:p>
          <a:p>
            <a:pPr marL="0" indent="0">
              <a:buNone/>
            </a:pPr>
            <a:r>
              <a:rPr lang="en-MY" sz="2400" i="1" dirty="0"/>
              <a:t>    </a:t>
            </a:r>
            <a:r>
              <a:rPr lang="en-MY" sz="2400" dirty="0"/>
              <a:t>(</a:t>
            </a:r>
            <a:r>
              <a:rPr lang="en-MY" sz="2400" dirty="0" err="1"/>
              <a:t>jika</a:t>
            </a:r>
            <a:r>
              <a:rPr lang="en-MY" sz="2400" dirty="0"/>
              <a:t> </a:t>
            </a:r>
            <a:r>
              <a:rPr lang="en-MY" sz="2400" dirty="0" err="1"/>
              <a:t>ada</a:t>
            </a:r>
            <a:r>
              <a:rPr lang="en-MY" sz="2400" dirty="0"/>
              <a:t>).</a:t>
            </a:r>
          </a:p>
          <a:p>
            <a:r>
              <a:rPr lang="en-MY" sz="2400" dirty="0" err="1"/>
              <a:t>Keluarkan</a:t>
            </a:r>
            <a:r>
              <a:rPr lang="en-MY" sz="2400" dirty="0"/>
              <a:t> </a:t>
            </a:r>
            <a:r>
              <a:rPr lang="en-MY" sz="2400" dirty="0" err="1"/>
              <a:t>peralatan</a:t>
            </a:r>
            <a:r>
              <a:rPr lang="en-MY" sz="2400" dirty="0"/>
              <a:t> </a:t>
            </a: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bungkusan</a:t>
            </a:r>
            <a:r>
              <a:rPr lang="en-MY" sz="2400" dirty="0"/>
              <a:t> RTK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simpan</a:t>
            </a:r>
            <a:r>
              <a:rPr lang="en-MY" sz="2400" dirty="0"/>
              <a:t> </a:t>
            </a:r>
            <a:r>
              <a:rPr lang="en-MY" sz="2400" dirty="0" err="1"/>
              <a:t>atas</a:t>
            </a:r>
            <a:r>
              <a:rPr lang="en-MY" sz="2400" dirty="0"/>
              <a:t> </a:t>
            </a:r>
            <a:r>
              <a:rPr lang="en-MY" sz="2400" dirty="0" err="1"/>
              <a:t>permukaan</a:t>
            </a:r>
            <a:r>
              <a:rPr lang="en-MY" sz="2400" dirty="0"/>
              <a:t> yang rata.</a:t>
            </a:r>
          </a:p>
          <a:p>
            <a:pPr marL="0" indent="0">
              <a:buNone/>
            </a:pPr>
            <a:endParaRPr lang="en-MY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33547" y="151014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MY" dirty="0" err="1"/>
              <a:t>Sebelum</a:t>
            </a:r>
            <a:r>
              <a:rPr lang="en-MY" dirty="0"/>
              <a:t> </a:t>
            </a:r>
            <a:r>
              <a:rPr lang="en-MY" dirty="0" err="1"/>
              <a:t>melakukukan</a:t>
            </a:r>
            <a:r>
              <a:rPr lang="en-MY" dirty="0"/>
              <a:t> </a:t>
            </a:r>
            <a:r>
              <a:rPr lang="en-MY" dirty="0" err="1"/>
              <a:t>ujian</a:t>
            </a:r>
            <a:r>
              <a:rPr lang="en-MY" dirty="0"/>
              <a:t> RTK</a:t>
            </a:r>
          </a:p>
        </p:txBody>
      </p:sp>
    </p:spTree>
    <p:extLst>
      <p:ext uri="{BB962C8B-B14F-4D97-AF65-F5344CB8AC3E}">
        <p14:creationId xmlns:p14="http://schemas.microsoft.com/office/powerpoint/2010/main" val="22458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510" y="2477926"/>
            <a:ext cx="8596668" cy="3845859"/>
          </a:xfrm>
        </p:spPr>
        <p:txBody>
          <a:bodyPr>
            <a:normAutofit/>
          </a:bodyPr>
          <a:lstStyle/>
          <a:p>
            <a:r>
              <a:rPr lang="en-US" altLang="en-US" sz="2400" dirty="0" err="1">
                <a:latin typeface="Eras Medium ITC" panose="020B0602030504020804" pitchFamily="34" charset="0"/>
              </a:rPr>
              <a:t>Dikenali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sebagai</a:t>
            </a:r>
            <a:r>
              <a:rPr lang="en-US" altLang="en-US" sz="2400" dirty="0">
                <a:latin typeface="Eras Medium ITC" panose="020B0602030504020804" pitchFamily="34" charset="0"/>
              </a:rPr>
              <a:t> set </a:t>
            </a:r>
            <a:r>
              <a:rPr lang="en-US" altLang="en-US" sz="2400" b="1" dirty="0">
                <a:latin typeface="Eras Medium ITC" panose="020B0602030504020804" pitchFamily="34" charset="0"/>
              </a:rPr>
              <a:t>“Rapid Test Kit”</a:t>
            </a:r>
            <a:endParaRPr lang="en-US" altLang="en-US" sz="2400" dirty="0">
              <a:latin typeface="Eras Medium ITC" panose="020B0602030504020804" pitchFamily="34" charset="0"/>
            </a:endParaRPr>
          </a:p>
          <a:p>
            <a:r>
              <a:rPr lang="en-US" altLang="en-US" sz="2400" dirty="0" err="1">
                <a:latin typeface="Eras Medium ITC" panose="020B0602030504020804" pitchFamily="34" charset="0"/>
              </a:rPr>
              <a:t>Merupakan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ujian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darah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untuk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mengesan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antibodi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terhadap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b="1" dirty="0">
                <a:latin typeface="Eras Medium ITC" panose="020B0602030504020804" pitchFamily="34" charset="0"/>
              </a:rPr>
              <a:t>HIV </a:t>
            </a:r>
          </a:p>
          <a:p>
            <a:r>
              <a:rPr lang="en-US" altLang="en-US" sz="2400" dirty="0">
                <a:latin typeface="Eras Medium ITC" panose="020B0602030504020804" pitchFamily="34" charset="0"/>
              </a:rPr>
              <a:t>Proses </a:t>
            </a:r>
            <a:r>
              <a:rPr lang="en-US" altLang="en-US" sz="2400" dirty="0" err="1">
                <a:latin typeface="Eras Medium ITC" panose="020B0602030504020804" pitchFamily="34" charset="0"/>
              </a:rPr>
              <a:t>ujian</a:t>
            </a:r>
            <a:r>
              <a:rPr lang="en-US" altLang="en-US" sz="2400" dirty="0">
                <a:latin typeface="Eras Medium ITC" panose="020B0602030504020804" pitchFamily="34" charset="0"/>
              </a:rPr>
              <a:t> yang </a:t>
            </a:r>
            <a:r>
              <a:rPr lang="en-US" altLang="en-US" sz="2400" dirty="0" err="1">
                <a:latin typeface="Eras Medium ITC" panose="020B0602030504020804" pitchFamily="34" charset="0"/>
              </a:rPr>
              <a:t>cepat</a:t>
            </a:r>
            <a:r>
              <a:rPr lang="en-US" altLang="en-US" sz="2400" dirty="0">
                <a:latin typeface="Eras Medium ITC" panose="020B0602030504020804" pitchFamily="34" charset="0"/>
              </a:rPr>
              <a:t> dan </a:t>
            </a:r>
            <a:r>
              <a:rPr lang="en-US" altLang="en-US" sz="2400" dirty="0" err="1">
                <a:latin typeface="Eras Medium ITC" panose="020B0602030504020804" pitchFamily="34" charset="0"/>
              </a:rPr>
              <a:t>ringkas</a:t>
            </a:r>
            <a:r>
              <a:rPr lang="en-US" altLang="en-US" sz="2400" dirty="0">
                <a:latin typeface="Eras Medium ITC" panose="020B0602030504020804" pitchFamily="34" charset="0"/>
              </a:rPr>
              <a:t>, </a:t>
            </a:r>
            <a:r>
              <a:rPr lang="en-US" altLang="en-US" sz="2400" dirty="0" err="1">
                <a:latin typeface="Eras Medium ITC" panose="020B0602030504020804" pitchFamily="34" charset="0"/>
              </a:rPr>
              <a:t>keputusan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dibaca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selepas</a:t>
            </a:r>
            <a:r>
              <a:rPr lang="en-US" altLang="en-US" sz="2400" dirty="0">
                <a:latin typeface="Eras Medium ITC" panose="020B0602030504020804" pitchFamily="34" charset="0"/>
              </a:rPr>
              <a:t>  </a:t>
            </a:r>
            <a:r>
              <a:rPr lang="en-US" altLang="en-US" sz="2400" b="1" dirty="0">
                <a:latin typeface="Eras Medium ITC" panose="020B0602030504020804" pitchFamily="34" charset="0"/>
              </a:rPr>
              <a:t>10 </a:t>
            </a:r>
            <a:r>
              <a:rPr lang="en-US" altLang="en-US" sz="2400" b="1" dirty="0" err="1">
                <a:latin typeface="Eras Medium ITC" panose="020B0602030504020804" pitchFamily="34" charset="0"/>
              </a:rPr>
              <a:t>minit</a:t>
            </a:r>
            <a:r>
              <a:rPr lang="en-US" altLang="en-US" sz="2400" dirty="0">
                <a:latin typeface="Eras Medium ITC" panose="020B0602030504020804" pitchFamily="34" charset="0"/>
              </a:rPr>
              <a:t>, </a:t>
            </a:r>
            <a:r>
              <a:rPr lang="en-US" altLang="en-US" sz="2400" dirty="0" err="1">
                <a:latin typeface="Eras Medium ITC" panose="020B0602030504020804" pitchFamily="34" charset="0"/>
              </a:rPr>
              <a:t>tidak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boleh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dibaca</a:t>
            </a:r>
            <a:r>
              <a:rPr lang="en-US" altLang="en-US" sz="2400" dirty="0">
                <a:latin typeface="Eras Medium ITC" panose="020B0602030504020804" pitchFamily="34" charset="0"/>
              </a:rPr>
              <a:t> </a:t>
            </a:r>
            <a:r>
              <a:rPr lang="en-US" altLang="en-US" sz="2400" dirty="0" err="1">
                <a:latin typeface="Eras Medium ITC" panose="020B0602030504020804" pitchFamily="34" charset="0"/>
              </a:rPr>
              <a:t>selepas</a:t>
            </a:r>
            <a:r>
              <a:rPr lang="en-US" altLang="en-US" sz="2400" dirty="0">
                <a:latin typeface="Eras Medium ITC" panose="020B0602030504020804" pitchFamily="34" charset="0"/>
              </a:rPr>
              <a:t>  </a:t>
            </a:r>
            <a:r>
              <a:rPr lang="en-US" altLang="en-US" sz="2400" b="1" dirty="0">
                <a:latin typeface="Eras Medium ITC" panose="020B0602030504020804" pitchFamily="34" charset="0"/>
              </a:rPr>
              <a:t>20 </a:t>
            </a:r>
            <a:r>
              <a:rPr lang="en-US" altLang="en-US" sz="2400" b="1" dirty="0" err="1">
                <a:latin typeface="Eras Medium ITC" panose="020B0602030504020804" pitchFamily="34" charset="0"/>
              </a:rPr>
              <a:t>minit</a:t>
            </a:r>
            <a:r>
              <a:rPr lang="en-US" altLang="en-US" sz="2400" b="1" dirty="0">
                <a:latin typeface="Eras Medium ITC" panose="020B0602030504020804" pitchFamily="34" charset="0"/>
              </a:rPr>
              <a:t>.</a:t>
            </a:r>
            <a:endParaRPr lang="ms-MY" altLang="en-US" sz="2400" b="1" dirty="0">
              <a:latin typeface="Eras Medium ITC" panose="020B0602030504020804" pitchFamily="34" charset="0"/>
            </a:endParaRPr>
          </a:p>
          <a:p>
            <a:pPr marL="0" indent="0">
              <a:buNone/>
            </a:pP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52183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bungkusan</a:t>
            </a:r>
            <a:r>
              <a:rPr lang="en-MY" dirty="0"/>
              <a:t> RTK </a:t>
            </a:r>
            <a:r>
              <a:rPr lang="en-MY" dirty="0" err="1"/>
              <a:t>mengandungi</a:t>
            </a:r>
            <a:r>
              <a:rPr lang="en-MY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339" y="2474762"/>
            <a:ext cx="8596668" cy="3880773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altLang="en-US" sz="2400" b="1" dirty="0"/>
              <a:t>1x </a:t>
            </a:r>
            <a:r>
              <a:rPr lang="en-US" altLang="en-US" sz="2400" b="1" dirty="0" err="1"/>
              <a:t>kaset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ujian</a:t>
            </a:r>
            <a:endParaRPr lang="en-US" altLang="en-US" sz="2400" b="1" dirty="0"/>
          </a:p>
          <a:p>
            <a:pPr lvl="1">
              <a:buFont typeface="Wingdings" pitchFamily="2" charset="2"/>
              <a:buChar char="Ø"/>
            </a:pPr>
            <a:r>
              <a:rPr lang="en-US" altLang="en-US" sz="2400" b="1" dirty="0"/>
              <a:t> 1x pipet (Dropper)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400" b="1" dirty="0"/>
              <a:t> 1x </a:t>
            </a:r>
            <a:r>
              <a:rPr lang="en-US" altLang="en-US" sz="2400" b="1" dirty="0" err="1"/>
              <a:t>cecair</a:t>
            </a:r>
            <a:r>
              <a:rPr lang="en-US" altLang="en-US" sz="2400" b="1" dirty="0"/>
              <a:t> buffer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400" b="1" dirty="0"/>
              <a:t> 1x pad </a:t>
            </a:r>
            <a:r>
              <a:rPr lang="en-US" altLang="en-US" sz="2400" b="1" dirty="0" err="1"/>
              <a:t>alkohol</a:t>
            </a:r>
            <a:endParaRPr lang="en-US" altLang="en-US" sz="2400" b="1" dirty="0"/>
          </a:p>
          <a:p>
            <a:pPr lvl="1">
              <a:buFont typeface="Wingdings" pitchFamily="2" charset="2"/>
              <a:buChar char="Ø"/>
            </a:pPr>
            <a:r>
              <a:rPr lang="en-US" altLang="en-US" sz="2400" b="1" dirty="0"/>
              <a:t> 1x lancet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400" b="1" dirty="0"/>
              <a:t> 1x </a:t>
            </a:r>
            <a:r>
              <a:rPr lang="en-US" altLang="en-US" sz="2400" b="1" dirty="0" err="1"/>
              <a:t>Buku</a:t>
            </a:r>
            <a:r>
              <a:rPr lang="en-US" altLang="en-US" sz="2400" b="1" dirty="0"/>
              <a:t> Manual </a:t>
            </a:r>
            <a:r>
              <a:rPr lang="en-US" altLang="en-US" sz="2400" b="1" dirty="0" err="1"/>
              <a:t>penggunaan</a:t>
            </a:r>
            <a:endParaRPr lang="ms-MY" altLang="en-US" sz="2400" b="1" dirty="0"/>
          </a:p>
          <a:p>
            <a:pPr marL="0" indent="0">
              <a:buNone/>
            </a:pPr>
            <a:endParaRPr lang="en-MY" dirty="0"/>
          </a:p>
        </p:txBody>
      </p:sp>
      <p:pic>
        <p:nvPicPr>
          <p:cNvPr id="5" name="Picture 4" descr="20160625_1220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r="6932" b="1076"/>
          <a:stretch>
            <a:fillRect/>
          </a:stretch>
        </p:blipFill>
        <p:spPr bwMode="auto">
          <a:xfrm rot="1340577">
            <a:off x="7768998" y="2203334"/>
            <a:ext cx="2634527" cy="379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37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158" y="247367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MY" sz="4800" dirty="0" err="1"/>
              <a:t>Tatacara</a:t>
            </a:r>
            <a:r>
              <a:rPr lang="en-MY" sz="4800" dirty="0"/>
              <a:t> </a:t>
            </a:r>
            <a:r>
              <a:rPr lang="en-MY" sz="4800" dirty="0" err="1"/>
              <a:t>penggunaan</a:t>
            </a:r>
            <a:r>
              <a:rPr lang="en-MY" sz="4800" dirty="0"/>
              <a:t> RTK HIV</a:t>
            </a:r>
          </a:p>
        </p:txBody>
      </p:sp>
    </p:spTree>
    <p:extLst>
      <p:ext uri="{BB962C8B-B14F-4D97-AF65-F5344CB8AC3E}">
        <p14:creationId xmlns:p14="http://schemas.microsoft.com/office/powerpoint/2010/main" val="1252038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{7584295C-DB66-0347-8F25-7EBA3A5C8DBF}tf10001070</Template>
  <TotalTime>606</TotalTime>
  <Words>763</Words>
  <Application>Microsoft Macintosh PowerPoint</Application>
  <PresentationFormat>Widescreen</PresentationFormat>
  <Paragraphs>105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Eras Medium ITC</vt:lpstr>
      <vt:lpstr>Rockwell</vt:lpstr>
      <vt:lpstr>Rockwell Condensed</vt:lpstr>
      <vt:lpstr>Rockwell Extra Bold</vt:lpstr>
      <vt:lpstr>Wingdings</vt:lpstr>
      <vt:lpstr>Wood Type</vt:lpstr>
      <vt:lpstr>TEKNIK UJIAN SARINGAN HIV  DAN  PENGURUSAN KLINIKAL</vt:lpstr>
      <vt:lpstr>Objektif utama</vt:lpstr>
      <vt:lpstr>Apa yang perlu dilakukan sebelum melakukan ujian RTK?</vt:lpstr>
      <vt:lpstr>Pre- Test Information</vt:lpstr>
      <vt:lpstr>Post-test</vt:lpstr>
      <vt:lpstr>PERINGATAN: PASTIKAN RTK DISIMPAN DALAM SUHU BILIK (4’C-30’C)</vt:lpstr>
      <vt:lpstr>PowerPoint Presentation</vt:lpstr>
      <vt:lpstr>Dalam bungkusan RTK mengandungi:</vt:lpstr>
      <vt:lpstr>Tatacara penggunaan RTK HIV</vt:lpstr>
      <vt:lpstr>PowerPoint Presentation</vt:lpstr>
      <vt:lpstr>Interprestasi keputusan</vt:lpstr>
      <vt:lpstr>PowerPoint Presentation</vt:lpstr>
      <vt:lpstr>PowerPoint Presentation</vt:lpstr>
      <vt:lpstr>Invalid</vt:lpstr>
      <vt:lpstr>Rapid Diagnostic Test (RDT) HCV</vt:lpstr>
      <vt:lpstr>PowerPoint Presentation</vt:lpstr>
      <vt:lpstr>Dalam bungkusan RDT mengandungi:</vt:lpstr>
      <vt:lpstr>PERINGATAN: PASTIKAN RDT DISIMPAN DALAM SUHU BILIK (1’C-30’C)</vt:lpstr>
      <vt:lpstr>Tatacara penggunaan RDT HCV</vt:lpstr>
      <vt:lpstr>PowerPoint Presentation</vt:lpstr>
      <vt:lpstr>Tidak Reaktif</vt:lpstr>
      <vt:lpstr>Reaktif</vt:lpstr>
      <vt:lpstr>Invalid</vt:lpstr>
      <vt:lpstr>Pengurusan sisa klinikal </vt:lpstr>
      <vt:lpstr>Sharp bin</vt:lpstr>
      <vt:lpstr>Yellow bin</vt:lpstr>
      <vt:lpstr>Sisa domestik</vt:lpstr>
      <vt:lpstr>PowerPoint Presentation</vt:lpstr>
      <vt:lpstr>Role Play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UJIAN SARINGAN HIV  DAN  PENGURUSAN KLINIKAL</dc:title>
  <dc:creator>Asus</dc:creator>
  <cp:lastModifiedBy>MSO4626</cp:lastModifiedBy>
  <cp:revision>36</cp:revision>
  <dcterms:created xsi:type="dcterms:W3CDTF">2021-04-01T01:40:41Z</dcterms:created>
  <dcterms:modified xsi:type="dcterms:W3CDTF">2024-02-12T00:22:26Z</dcterms:modified>
</cp:coreProperties>
</file>